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1" r:id="rId2"/>
    <p:sldId id="322" r:id="rId3"/>
    <p:sldId id="355" r:id="rId4"/>
    <p:sldId id="324" r:id="rId5"/>
    <p:sldId id="326" r:id="rId6"/>
    <p:sldId id="327" r:id="rId7"/>
    <p:sldId id="328" r:id="rId8"/>
    <p:sldId id="339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42" r:id="rId18"/>
    <p:sldId id="348" r:id="rId19"/>
    <p:sldId id="351" r:id="rId20"/>
    <p:sldId id="343" r:id="rId21"/>
    <p:sldId id="344" r:id="rId22"/>
    <p:sldId id="345" r:id="rId23"/>
    <p:sldId id="353" r:id="rId24"/>
    <p:sldId id="346" r:id="rId25"/>
    <p:sldId id="347" r:id="rId26"/>
    <p:sldId id="354" r:id="rId27"/>
    <p:sldId id="349" r:id="rId28"/>
    <p:sldId id="350" r:id="rId29"/>
    <p:sldId id="314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5" pos="529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pos="7151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10" orient="horz" pos="1434" userDrawn="1">
          <p15:clr>
            <a:srgbClr val="A4A3A4"/>
          </p15:clr>
        </p15:guide>
        <p15:guide id="11" orient="horz" pos="822" userDrawn="1">
          <p15:clr>
            <a:srgbClr val="A4A3A4"/>
          </p15:clr>
        </p15:guide>
        <p15:guide id="12" orient="horz" pos="1253" userDrawn="1">
          <p15:clr>
            <a:srgbClr val="A4A3A4"/>
          </p15:clr>
        </p15:guide>
        <p15:guide id="15" pos="41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C659"/>
    <a:srgbClr val="B6C55B"/>
    <a:srgbClr val="8EB26E"/>
    <a:srgbClr val="EABB47"/>
    <a:srgbClr val="00549F"/>
    <a:srgbClr val="C4262E"/>
    <a:srgbClr val="578A4C"/>
    <a:srgbClr val="6BB7EB"/>
    <a:srgbClr val="92D400"/>
    <a:srgbClr val="A1C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6327"/>
  </p:normalViewPr>
  <p:slideViewPr>
    <p:cSldViewPr snapToGrid="0" snapToObjects="1" showGuides="1">
      <p:cViewPr varScale="1">
        <p:scale>
          <a:sx n="114" d="100"/>
          <a:sy n="114" d="100"/>
        </p:scale>
        <p:origin x="474" y="120"/>
      </p:cViewPr>
      <p:guideLst>
        <p:guide pos="3840"/>
        <p:guide pos="529"/>
        <p:guide orient="horz"/>
        <p:guide pos="7151"/>
        <p:guide orient="horz" pos="3861"/>
        <p:guide orient="horz" pos="1434"/>
        <p:guide orient="horz" pos="822"/>
        <p:guide orient="horz" pos="1253"/>
        <p:guide pos="41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trass.cz/index.php/transformace/dobra-praxe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trass.cz/index.php/transformace/dobra-prax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1BCCED-66A6-49FB-9E49-D9C6547FB67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59114-D697-4CD2-92DC-FE7138FBD186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cs-CZ" dirty="0"/>
            <a:t>Podpora plánování sociálních služeb na území Olomouckého kraje</a:t>
          </a:r>
          <a:endParaRPr lang="en-US" dirty="0"/>
        </a:p>
      </dgm:t>
    </dgm:pt>
    <dgm:pt modelId="{A0C46A95-E91B-473E-99BA-2DF8514C4E2D}" type="parTrans" cxnId="{00FE8DEA-EB5E-423C-AF20-5C3BDE4CE046}">
      <dgm:prSet/>
      <dgm:spPr/>
      <dgm:t>
        <a:bodyPr/>
        <a:lstStyle/>
        <a:p>
          <a:endParaRPr lang="en-US"/>
        </a:p>
      </dgm:t>
    </dgm:pt>
    <dgm:pt modelId="{B0F5F79C-DFAD-4B1C-94C1-B5894F3A1287}" type="sibTrans" cxnId="{00FE8DEA-EB5E-423C-AF20-5C3BDE4CE046}">
      <dgm:prSet/>
      <dgm:spPr/>
      <dgm:t>
        <a:bodyPr/>
        <a:lstStyle/>
        <a:p>
          <a:endParaRPr lang="en-US"/>
        </a:p>
      </dgm:t>
    </dgm:pt>
    <dgm:pt modelId="{9B91E8B4-8271-4E97-B4A8-F3B0D1A22DE9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cs-CZ" dirty="0"/>
            <a:t>Podpora sociální práce, sociálních služeb a neformálně pečujících na území Olomouckého kraje</a:t>
          </a:r>
          <a:endParaRPr lang="en-US" dirty="0"/>
        </a:p>
      </dgm:t>
    </dgm:pt>
    <dgm:pt modelId="{3BC3B7DE-1FE8-4D23-840F-073EA6448008}" type="parTrans" cxnId="{3A3DCC7C-A775-49EF-860C-47FA7C44EE3D}">
      <dgm:prSet/>
      <dgm:spPr/>
      <dgm:t>
        <a:bodyPr/>
        <a:lstStyle/>
        <a:p>
          <a:endParaRPr lang="en-US"/>
        </a:p>
      </dgm:t>
    </dgm:pt>
    <dgm:pt modelId="{DE0629AC-9C32-4729-B2C7-00ED6B8D187D}" type="sibTrans" cxnId="{3A3DCC7C-A775-49EF-860C-47FA7C44EE3D}">
      <dgm:prSet/>
      <dgm:spPr/>
      <dgm:t>
        <a:bodyPr/>
        <a:lstStyle/>
        <a:p>
          <a:endParaRPr lang="en-US"/>
        </a:p>
      </dgm:t>
    </dgm:pt>
    <dgm:pt modelId="{5FF5F70F-8914-4462-9DB1-B4DE480DFADE}" type="pres">
      <dgm:prSet presAssocID="{311BCCED-66A6-49FB-9E49-D9C6547FB677}" presName="root" presStyleCnt="0">
        <dgm:presLayoutVars>
          <dgm:dir/>
          <dgm:resizeHandles val="exact"/>
        </dgm:presLayoutVars>
      </dgm:prSet>
      <dgm:spPr/>
    </dgm:pt>
    <dgm:pt modelId="{FD9AB3C5-8C89-40F2-8068-CDC71132FA1D}" type="pres">
      <dgm:prSet presAssocID="{74D59114-D697-4CD2-92DC-FE7138FBD186}" presName="compNode" presStyleCnt="0"/>
      <dgm:spPr/>
    </dgm:pt>
    <dgm:pt modelId="{7EDAD073-9E42-49DC-A0C6-BF9BCFE67D1D}" type="pres">
      <dgm:prSet presAssocID="{74D59114-D697-4CD2-92DC-FE7138FBD186}" presName="bgRect" presStyleLbl="bgShp" presStyleIdx="0" presStyleCnt="2"/>
      <dgm:spPr>
        <a:solidFill>
          <a:schemeClr val="accent2">
            <a:lumMod val="40000"/>
            <a:lumOff val="60000"/>
          </a:schemeClr>
        </a:solidFill>
      </dgm:spPr>
    </dgm:pt>
    <dgm:pt modelId="{A20C26B3-06E5-4900-B34F-BB072022A717}" type="pres">
      <dgm:prSet presAssocID="{74D59114-D697-4CD2-92DC-FE7138FBD18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"/>
        </a:ext>
      </dgm:extLst>
    </dgm:pt>
    <dgm:pt modelId="{21FBE2A8-AD7B-4113-929D-91DACE7C71FE}" type="pres">
      <dgm:prSet presAssocID="{74D59114-D697-4CD2-92DC-FE7138FBD186}" presName="spaceRect" presStyleCnt="0"/>
      <dgm:spPr/>
    </dgm:pt>
    <dgm:pt modelId="{5FE7E725-CEA2-47D7-B9BE-F28250160D05}" type="pres">
      <dgm:prSet presAssocID="{74D59114-D697-4CD2-92DC-FE7138FBD186}" presName="parTx" presStyleLbl="revTx" presStyleIdx="0" presStyleCnt="2">
        <dgm:presLayoutVars>
          <dgm:chMax val="0"/>
          <dgm:chPref val="0"/>
        </dgm:presLayoutVars>
      </dgm:prSet>
      <dgm:spPr/>
    </dgm:pt>
    <dgm:pt modelId="{B1B0F42D-5E10-4ECE-96AB-1597C9C467DD}" type="pres">
      <dgm:prSet presAssocID="{B0F5F79C-DFAD-4B1C-94C1-B5894F3A1287}" presName="sibTrans" presStyleCnt="0"/>
      <dgm:spPr/>
    </dgm:pt>
    <dgm:pt modelId="{5728C452-5583-4C49-AC0F-1B02381AE777}" type="pres">
      <dgm:prSet presAssocID="{9B91E8B4-8271-4E97-B4A8-F3B0D1A22DE9}" presName="compNode" presStyleCnt="0"/>
      <dgm:spPr/>
    </dgm:pt>
    <dgm:pt modelId="{3DEFD546-53DF-46A4-BA97-03A129BB73FA}" type="pres">
      <dgm:prSet presAssocID="{9B91E8B4-8271-4E97-B4A8-F3B0D1A22DE9}" presName="bgRect" presStyleLbl="bgShp" presStyleIdx="1" presStyleCnt="2"/>
      <dgm:spPr>
        <a:solidFill>
          <a:schemeClr val="accent2">
            <a:lumMod val="40000"/>
            <a:lumOff val="60000"/>
          </a:schemeClr>
        </a:solidFill>
      </dgm:spPr>
    </dgm:pt>
    <dgm:pt modelId="{F29F7772-77C3-4DD3-AB17-FBA356940588}" type="pres">
      <dgm:prSet presAssocID="{9B91E8B4-8271-4E97-B4A8-F3B0D1A22DE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pina"/>
        </a:ext>
      </dgm:extLst>
    </dgm:pt>
    <dgm:pt modelId="{E02489E9-5332-4DC5-867A-724E745A5DE1}" type="pres">
      <dgm:prSet presAssocID="{9B91E8B4-8271-4E97-B4A8-F3B0D1A22DE9}" presName="spaceRect" presStyleCnt="0"/>
      <dgm:spPr/>
    </dgm:pt>
    <dgm:pt modelId="{464D8E32-D531-4553-9762-DD4ECEB8F8FD}" type="pres">
      <dgm:prSet presAssocID="{9B91E8B4-8271-4E97-B4A8-F3B0D1A22DE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A3DCC7C-A775-49EF-860C-47FA7C44EE3D}" srcId="{311BCCED-66A6-49FB-9E49-D9C6547FB677}" destId="{9B91E8B4-8271-4E97-B4A8-F3B0D1A22DE9}" srcOrd="1" destOrd="0" parTransId="{3BC3B7DE-1FE8-4D23-840F-073EA6448008}" sibTransId="{DE0629AC-9C32-4729-B2C7-00ED6B8D187D}"/>
    <dgm:cxn modelId="{FFCE9988-1897-4EB8-9AB7-93229A554271}" type="presOf" srcId="{311BCCED-66A6-49FB-9E49-D9C6547FB677}" destId="{5FF5F70F-8914-4462-9DB1-B4DE480DFADE}" srcOrd="0" destOrd="0" presId="urn:microsoft.com/office/officeart/2018/2/layout/IconVerticalSolidList"/>
    <dgm:cxn modelId="{001822C0-90A2-4EC5-8506-63BD35BDE210}" type="presOf" srcId="{9B91E8B4-8271-4E97-B4A8-F3B0D1A22DE9}" destId="{464D8E32-D531-4553-9762-DD4ECEB8F8FD}" srcOrd="0" destOrd="0" presId="urn:microsoft.com/office/officeart/2018/2/layout/IconVerticalSolidList"/>
    <dgm:cxn modelId="{00FE8DEA-EB5E-423C-AF20-5C3BDE4CE046}" srcId="{311BCCED-66A6-49FB-9E49-D9C6547FB677}" destId="{74D59114-D697-4CD2-92DC-FE7138FBD186}" srcOrd="0" destOrd="0" parTransId="{A0C46A95-E91B-473E-99BA-2DF8514C4E2D}" sibTransId="{B0F5F79C-DFAD-4B1C-94C1-B5894F3A1287}"/>
    <dgm:cxn modelId="{DC3574FA-7A1A-4056-B874-A5E95E048427}" type="presOf" srcId="{74D59114-D697-4CD2-92DC-FE7138FBD186}" destId="{5FE7E725-CEA2-47D7-B9BE-F28250160D05}" srcOrd="0" destOrd="0" presId="urn:microsoft.com/office/officeart/2018/2/layout/IconVerticalSolidList"/>
    <dgm:cxn modelId="{730B69D0-0EC8-4F09-94A2-9C0467D6D664}" type="presParOf" srcId="{5FF5F70F-8914-4462-9DB1-B4DE480DFADE}" destId="{FD9AB3C5-8C89-40F2-8068-CDC71132FA1D}" srcOrd="0" destOrd="0" presId="urn:microsoft.com/office/officeart/2018/2/layout/IconVerticalSolidList"/>
    <dgm:cxn modelId="{0E8CD3A8-D5BE-42C3-ADE2-A04A2B3C185F}" type="presParOf" srcId="{FD9AB3C5-8C89-40F2-8068-CDC71132FA1D}" destId="{7EDAD073-9E42-49DC-A0C6-BF9BCFE67D1D}" srcOrd="0" destOrd="0" presId="urn:microsoft.com/office/officeart/2018/2/layout/IconVerticalSolidList"/>
    <dgm:cxn modelId="{7201C887-93B2-4889-BEF9-28CE2DD533C9}" type="presParOf" srcId="{FD9AB3C5-8C89-40F2-8068-CDC71132FA1D}" destId="{A20C26B3-06E5-4900-B34F-BB072022A717}" srcOrd="1" destOrd="0" presId="urn:microsoft.com/office/officeart/2018/2/layout/IconVerticalSolidList"/>
    <dgm:cxn modelId="{F9B2860E-F10D-43A6-9514-3F826D0845B6}" type="presParOf" srcId="{FD9AB3C5-8C89-40F2-8068-CDC71132FA1D}" destId="{21FBE2A8-AD7B-4113-929D-91DACE7C71FE}" srcOrd="2" destOrd="0" presId="urn:microsoft.com/office/officeart/2018/2/layout/IconVerticalSolidList"/>
    <dgm:cxn modelId="{D923BECE-B879-4EB8-B803-C2A60BDCE49E}" type="presParOf" srcId="{FD9AB3C5-8C89-40F2-8068-CDC71132FA1D}" destId="{5FE7E725-CEA2-47D7-B9BE-F28250160D05}" srcOrd="3" destOrd="0" presId="urn:microsoft.com/office/officeart/2018/2/layout/IconVerticalSolidList"/>
    <dgm:cxn modelId="{2A7DA103-1DB0-49CD-8D8B-A66A5FA33200}" type="presParOf" srcId="{5FF5F70F-8914-4462-9DB1-B4DE480DFADE}" destId="{B1B0F42D-5E10-4ECE-96AB-1597C9C467DD}" srcOrd="1" destOrd="0" presId="urn:microsoft.com/office/officeart/2018/2/layout/IconVerticalSolidList"/>
    <dgm:cxn modelId="{6D71ACB0-8C59-404B-89F2-97CBE6B7632B}" type="presParOf" srcId="{5FF5F70F-8914-4462-9DB1-B4DE480DFADE}" destId="{5728C452-5583-4C49-AC0F-1B02381AE777}" srcOrd="2" destOrd="0" presId="urn:microsoft.com/office/officeart/2018/2/layout/IconVerticalSolidList"/>
    <dgm:cxn modelId="{F2B30D0D-4C8C-4E75-BDA6-EC6844D56AED}" type="presParOf" srcId="{5728C452-5583-4C49-AC0F-1B02381AE777}" destId="{3DEFD546-53DF-46A4-BA97-03A129BB73FA}" srcOrd="0" destOrd="0" presId="urn:microsoft.com/office/officeart/2018/2/layout/IconVerticalSolidList"/>
    <dgm:cxn modelId="{D96570B1-FA81-4001-BD87-D59ABC57C371}" type="presParOf" srcId="{5728C452-5583-4C49-AC0F-1B02381AE777}" destId="{F29F7772-77C3-4DD3-AB17-FBA356940588}" srcOrd="1" destOrd="0" presId="urn:microsoft.com/office/officeart/2018/2/layout/IconVerticalSolidList"/>
    <dgm:cxn modelId="{161B5BC6-F7D0-4A68-B1B9-8B889A42C440}" type="presParOf" srcId="{5728C452-5583-4C49-AC0F-1B02381AE777}" destId="{E02489E9-5332-4DC5-867A-724E745A5DE1}" srcOrd="2" destOrd="0" presId="urn:microsoft.com/office/officeart/2018/2/layout/IconVerticalSolidList"/>
    <dgm:cxn modelId="{C3A04DDE-3180-4853-B779-72B5A0061655}" type="presParOf" srcId="{5728C452-5583-4C49-AC0F-1B02381AE777}" destId="{464D8E32-D531-4553-9762-DD4ECEB8F8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20F18-012A-4F8D-8F7B-640C7CE82D53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A177916-55CC-404C-A0CA-8782E4461896}">
      <dgm:prSet/>
      <dgm:spPr/>
      <dgm:t>
        <a:bodyPr/>
        <a:lstStyle/>
        <a:p>
          <a:pPr>
            <a:defRPr b="1"/>
          </a:pPr>
          <a:r>
            <a:rPr lang="cs-CZ" dirty="0"/>
            <a:t>Projekt je financován z Operačního programu zaměstnanost plus</a:t>
          </a:r>
          <a:endParaRPr lang="en-US" dirty="0"/>
        </a:p>
      </dgm:t>
    </dgm:pt>
    <dgm:pt modelId="{CD863703-3682-4A47-A968-A5AB209A436F}" type="parTrans" cxnId="{93EDBF10-85F8-484F-9925-11C9107AEEA7}">
      <dgm:prSet/>
      <dgm:spPr/>
      <dgm:t>
        <a:bodyPr/>
        <a:lstStyle/>
        <a:p>
          <a:endParaRPr lang="en-US"/>
        </a:p>
      </dgm:t>
    </dgm:pt>
    <dgm:pt modelId="{C17BB1D5-36EA-4A57-A013-9DDDF278BD93}" type="sibTrans" cxnId="{93EDBF10-85F8-484F-9925-11C9107AEEA7}">
      <dgm:prSet/>
      <dgm:spPr/>
      <dgm:t>
        <a:bodyPr/>
        <a:lstStyle/>
        <a:p>
          <a:endParaRPr lang="en-US"/>
        </a:p>
      </dgm:t>
    </dgm:pt>
    <dgm:pt modelId="{BD679DBD-A132-4DFA-B38F-F65EEA9CB11E}">
      <dgm:prSet/>
      <dgm:spPr/>
      <dgm:t>
        <a:bodyPr/>
        <a:lstStyle/>
        <a:p>
          <a:pPr>
            <a:defRPr b="1"/>
          </a:pPr>
          <a:r>
            <a:rPr lang="cs-CZ"/>
            <a:t>Období realizace:</a:t>
          </a:r>
          <a:endParaRPr lang="en-US"/>
        </a:p>
      </dgm:t>
    </dgm:pt>
    <dgm:pt modelId="{C8306EEE-477A-43A3-AED2-5BBE495E8C68}" type="parTrans" cxnId="{49057A45-9D69-4D41-84B9-D73C97457114}">
      <dgm:prSet/>
      <dgm:spPr/>
      <dgm:t>
        <a:bodyPr/>
        <a:lstStyle/>
        <a:p>
          <a:endParaRPr lang="en-US"/>
        </a:p>
      </dgm:t>
    </dgm:pt>
    <dgm:pt modelId="{EE218FE9-1935-49E0-B5F8-7CAFEDC085F4}" type="sibTrans" cxnId="{49057A45-9D69-4D41-84B9-D73C97457114}">
      <dgm:prSet/>
      <dgm:spPr/>
      <dgm:t>
        <a:bodyPr/>
        <a:lstStyle/>
        <a:p>
          <a:endParaRPr lang="en-US"/>
        </a:p>
      </dgm:t>
    </dgm:pt>
    <dgm:pt modelId="{A71292CE-C1D4-4460-90EF-A47118AADAA1}">
      <dgm:prSet/>
      <dgm:spPr/>
      <dgm:t>
        <a:bodyPr/>
        <a:lstStyle/>
        <a:p>
          <a:r>
            <a:rPr lang="cs-CZ" dirty="0"/>
            <a:t>1. 7. 2022 – 30. 6. 2025</a:t>
          </a:r>
          <a:endParaRPr lang="en-US" dirty="0"/>
        </a:p>
      </dgm:t>
    </dgm:pt>
    <dgm:pt modelId="{CDEF8EE1-1EB8-450F-B65C-8BD8F1D0FBF7}" type="parTrans" cxnId="{3D2BB386-0D74-490F-AF08-E6E1BA3D19E2}">
      <dgm:prSet/>
      <dgm:spPr/>
      <dgm:t>
        <a:bodyPr/>
        <a:lstStyle/>
        <a:p>
          <a:endParaRPr lang="en-US"/>
        </a:p>
      </dgm:t>
    </dgm:pt>
    <dgm:pt modelId="{3E42D933-CC1C-46EA-AF48-DFF97D2A8682}" type="sibTrans" cxnId="{3D2BB386-0D74-490F-AF08-E6E1BA3D19E2}">
      <dgm:prSet/>
      <dgm:spPr/>
      <dgm:t>
        <a:bodyPr/>
        <a:lstStyle/>
        <a:p>
          <a:endParaRPr lang="en-US"/>
        </a:p>
      </dgm:t>
    </dgm:pt>
    <dgm:pt modelId="{983C303D-9EAE-48F6-939E-5E34FB259909}">
      <dgm:prSet/>
      <dgm:spPr/>
      <dgm:t>
        <a:bodyPr/>
        <a:lstStyle/>
        <a:p>
          <a:pPr>
            <a:defRPr b="1"/>
          </a:pPr>
          <a:r>
            <a:rPr lang="cs-CZ"/>
            <a:t>Cílové skupiny:</a:t>
          </a:r>
          <a:endParaRPr lang="en-US"/>
        </a:p>
      </dgm:t>
    </dgm:pt>
    <dgm:pt modelId="{9E28E16B-1C81-4F78-B692-D312506E64A3}" type="parTrans" cxnId="{C122EAAE-259E-4B16-9C81-71045C42830A}">
      <dgm:prSet/>
      <dgm:spPr/>
      <dgm:t>
        <a:bodyPr/>
        <a:lstStyle/>
        <a:p>
          <a:endParaRPr lang="en-US"/>
        </a:p>
      </dgm:t>
    </dgm:pt>
    <dgm:pt modelId="{B75A58D9-D2C8-4F22-A680-8753F7D5619F}" type="sibTrans" cxnId="{C122EAAE-259E-4B16-9C81-71045C42830A}">
      <dgm:prSet/>
      <dgm:spPr/>
      <dgm:t>
        <a:bodyPr/>
        <a:lstStyle/>
        <a:p>
          <a:endParaRPr lang="en-US"/>
        </a:p>
      </dgm:t>
    </dgm:pt>
    <dgm:pt modelId="{8339FC28-7A15-49CB-B89B-59874441A44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/>
            <a:t>poskytovatelé a zadavatelé sociálních služeb</a:t>
          </a:r>
          <a:endParaRPr lang="en-US" dirty="0"/>
        </a:p>
      </dgm:t>
    </dgm:pt>
    <dgm:pt modelId="{87EF63FD-F977-4548-A264-5F9781FE9CB8}" type="parTrans" cxnId="{93A61A8B-8EDC-474C-A951-C3680DE2340F}">
      <dgm:prSet/>
      <dgm:spPr/>
      <dgm:t>
        <a:bodyPr/>
        <a:lstStyle/>
        <a:p>
          <a:endParaRPr lang="en-US"/>
        </a:p>
      </dgm:t>
    </dgm:pt>
    <dgm:pt modelId="{DF601233-9E71-4770-91C3-5ABF7F7DC9DD}" type="sibTrans" cxnId="{93A61A8B-8EDC-474C-A951-C3680DE2340F}">
      <dgm:prSet/>
      <dgm:spPr/>
      <dgm:t>
        <a:bodyPr/>
        <a:lstStyle/>
        <a:p>
          <a:endParaRPr lang="en-US"/>
        </a:p>
      </dgm:t>
    </dgm:pt>
    <dgm:pt modelId="{D8D33610-E4B6-4F14-AF46-F4C5BEDE04F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/>
            <a:t>sociální pracovníci a pracovníci v sociálních službách</a:t>
          </a:r>
          <a:endParaRPr lang="en-US" dirty="0"/>
        </a:p>
      </dgm:t>
    </dgm:pt>
    <dgm:pt modelId="{B3387100-3CA6-4525-A5E0-8A7959FDEFE5}" type="parTrans" cxnId="{9E9ADFDB-A8FC-4C97-815B-E3769F906F93}">
      <dgm:prSet/>
      <dgm:spPr/>
      <dgm:t>
        <a:bodyPr/>
        <a:lstStyle/>
        <a:p>
          <a:endParaRPr lang="en-US"/>
        </a:p>
      </dgm:t>
    </dgm:pt>
    <dgm:pt modelId="{98754C68-6371-49CC-A24C-DEB404049B9E}" type="sibTrans" cxnId="{9E9ADFDB-A8FC-4C97-815B-E3769F906F93}">
      <dgm:prSet/>
      <dgm:spPr/>
      <dgm:t>
        <a:bodyPr/>
        <a:lstStyle/>
        <a:p>
          <a:endParaRPr lang="en-US"/>
        </a:p>
      </dgm:t>
    </dgm:pt>
    <dgm:pt modelId="{F54DC3FA-E26E-4FDE-9C5E-22E2263C9A4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/>
            <a:t>zaměstnanci veřejné správy</a:t>
          </a:r>
          <a:endParaRPr lang="en-US" dirty="0"/>
        </a:p>
      </dgm:t>
    </dgm:pt>
    <dgm:pt modelId="{9641A9AC-5C9E-43E8-967E-97FED072982D}" type="parTrans" cxnId="{59A01CE0-9C30-4A76-B380-60A27D633480}">
      <dgm:prSet/>
      <dgm:spPr/>
      <dgm:t>
        <a:bodyPr/>
        <a:lstStyle/>
        <a:p>
          <a:endParaRPr lang="en-US"/>
        </a:p>
      </dgm:t>
    </dgm:pt>
    <dgm:pt modelId="{CD370E77-6BA9-4B71-A64C-4509A0402CEC}" type="sibTrans" cxnId="{59A01CE0-9C30-4A76-B380-60A27D633480}">
      <dgm:prSet/>
      <dgm:spPr/>
      <dgm:t>
        <a:bodyPr/>
        <a:lstStyle/>
        <a:p>
          <a:endParaRPr lang="en-US"/>
        </a:p>
      </dgm:t>
    </dgm:pt>
    <dgm:pt modelId="{9AFA3147-5581-4143-9AF8-2646C188DBB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/>
            <a:t>neformální pečovatelé</a:t>
          </a:r>
          <a:endParaRPr lang="en-US" dirty="0"/>
        </a:p>
      </dgm:t>
    </dgm:pt>
    <dgm:pt modelId="{2BA41E9A-7262-4A8A-9C7C-55599D5DDB1B}" type="parTrans" cxnId="{E2698D31-7C97-4B2C-9A23-EB120DB121DF}">
      <dgm:prSet/>
      <dgm:spPr/>
      <dgm:t>
        <a:bodyPr/>
        <a:lstStyle/>
        <a:p>
          <a:endParaRPr lang="en-US"/>
        </a:p>
      </dgm:t>
    </dgm:pt>
    <dgm:pt modelId="{3A3EBBDA-FD55-4E9F-BBD6-BFF5C8DD1F05}" type="sibTrans" cxnId="{E2698D31-7C97-4B2C-9A23-EB120DB121DF}">
      <dgm:prSet/>
      <dgm:spPr/>
      <dgm:t>
        <a:bodyPr/>
        <a:lstStyle/>
        <a:p>
          <a:endParaRPr lang="en-US"/>
        </a:p>
      </dgm:t>
    </dgm:pt>
    <dgm:pt modelId="{4B7B9DE9-8EB6-4819-88E9-84282A7AF20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/>
            <a:t>dobrovolníci</a:t>
          </a:r>
          <a:endParaRPr lang="en-US" dirty="0"/>
        </a:p>
      </dgm:t>
    </dgm:pt>
    <dgm:pt modelId="{401B0CA3-C4E6-4947-97A1-6471FDA8C09D}" type="parTrans" cxnId="{3006ABE4-7FC0-446D-BA8F-8EF5AD5F484E}">
      <dgm:prSet/>
      <dgm:spPr/>
      <dgm:t>
        <a:bodyPr/>
        <a:lstStyle/>
        <a:p>
          <a:endParaRPr lang="en-US"/>
        </a:p>
      </dgm:t>
    </dgm:pt>
    <dgm:pt modelId="{5E1232C3-AD5C-49C5-AC05-E2B66117FEDB}" type="sibTrans" cxnId="{3006ABE4-7FC0-446D-BA8F-8EF5AD5F484E}">
      <dgm:prSet/>
      <dgm:spPr/>
      <dgm:t>
        <a:bodyPr/>
        <a:lstStyle/>
        <a:p>
          <a:endParaRPr lang="en-US"/>
        </a:p>
      </dgm:t>
    </dgm:pt>
    <dgm:pt modelId="{C26D1D5E-6BF4-4A6A-801B-1A3C873BBF9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/>
            <a:t>osoby sociálně vyloučené a osoby sociálním vyloučením ohrožené</a:t>
          </a:r>
          <a:endParaRPr lang="en-US" dirty="0"/>
        </a:p>
      </dgm:t>
    </dgm:pt>
    <dgm:pt modelId="{CC02170F-7E46-4DAF-A882-9BF7D9D505AB}" type="parTrans" cxnId="{65A3FE7E-9D83-4C0A-9F37-035AC866B646}">
      <dgm:prSet/>
      <dgm:spPr/>
      <dgm:t>
        <a:bodyPr/>
        <a:lstStyle/>
        <a:p>
          <a:endParaRPr lang="en-US"/>
        </a:p>
      </dgm:t>
    </dgm:pt>
    <dgm:pt modelId="{9234743A-C1A2-4420-A5D4-BD9DA1B8BB3C}" type="sibTrans" cxnId="{65A3FE7E-9D83-4C0A-9F37-035AC866B646}">
      <dgm:prSet/>
      <dgm:spPr/>
      <dgm:t>
        <a:bodyPr/>
        <a:lstStyle/>
        <a:p>
          <a:endParaRPr lang="en-US"/>
        </a:p>
      </dgm:t>
    </dgm:pt>
    <dgm:pt modelId="{4F64A802-E772-40B8-94F9-39391679C426}">
      <dgm:prSet/>
      <dgm:spPr/>
      <dgm:t>
        <a:bodyPr/>
        <a:lstStyle/>
        <a:p>
          <a:pPr>
            <a:defRPr b="1"/>
          </a:pPr>
          <a:r>
            <a:rPr lang="cs-CZ"/>
            <a:t>Finanční náklady:</a:t>
          </a:r>
          <a:endParaRPr lang="en-US"/>
        </a:p>
      </dgm:t>
    </dgm:pt>
    <dgm:pt modelId="{591BBC11-8564-43B4-9D61-469DDD141B4A}" type="parTrans" cxnId="{4B110098-F9DF-446D-BA85-BDEBB4514AF8}">
      <dgm:prSet/>
      <dgm:spPr/>
      <dgm:t>
        <a:bodyPr/>
        <a:lstStyle/>
        <a:p>
          <a:endParaRPr lang="en-US"/>
        </a:p>
      </dgm:t>
    </dgm:pt>
    <dgm:pt modelId="{091CB8FE-F0BD-46F8-9F02-2A116ECD5E4A}" type="sibTrans" cxnId="{4B110098-F9DF-446D-BA85-BDEBB4514AF8}">
      <dgm:prSet/>
      <dgm:spPr/>
      <dgm:t>
        <a:bodyPr/>
        <a:lstStyle/>
        <a:p>
          <a:endParaRPr lang="en-US"/>
        </a:p>
      </dgm:t>
    </dgm:pt>
    <dgm:pt modelId="{71D450D5-985F-4BC9-8A14-37331ED3DD6C}">
      <dgm:prSet/>
      <dgm:spPr/>
      <dgm:t>
        <a:bodyPr/>
        <a:lstStyle/>
        <a:p>
          <a:r>
            <a:rPr lang="cs-CZ"/>
            <a:t>Podpora plánování sociálních služeb – 14.293.876,80 Kč</a:t>
          </a:r>
          <a:endParaRPr lang="en-US"/>
        </a:p>
      </dgm:t>
    </dgm:pt>
    <dgm:pt modelId="{75258F01-AECA-4B84-A3D0-DC133D89163E}" type="parTrans" cxnId="{216A0693-56F8-4F14-92CD-A8013DDD162A}">
      <dgm:prSet/>
      <dgm:spPr/>
      <dgm:t>
        <a:bodyPr/>
        <a:lstStyle/>
        <a:p>
          <a:endParaRPr lang="en-US"/>
        </a:p>
      </dgm:t>
    </dgm:pt>
    <dgm:pt modelId="{EFFBE55A-E88E-46CD-BE94-FF0894CC4C64}" type="sibTrans" cxnId="{216A0693-56F8-4F14-92CD-A8013DDD162A}">
      <dgm:prSet/>
      <dgm:spPr/>
      <dgm:t>
        <a:bodyPr/>
        <a:lstStyle/>
        <a:p>
          <a:endParaRPr lang="en-US"/>
        </a:p>
      </dgm:t>
    </dgm:pt>
    <dgm:pt modelId="{3E2C3C09-0C20-4ABE-BEE4-8E9CE6433444}">
      <dgm:prSet/>
      <dgm:spPr/>
      <dgm:t>
        <a:bodyPr/>
        <a:lstStyle/>
        <a:p>
          <a:r>
            <a:rPr lang="cs-CZ" dirty="0"/>
            <a:t>Podpora sociální práce, sociálních služeb a neformálně pečujících – 15.034.565,28 Kč</a:t>
          </a:r>
          <a:endParaRPr lang="en-US" dirty="0"/>
        </a:p>
      </dgm:t>
    </dgm:pt>
    <dgm:pt modelId="{80FF6CED-B7A8-4C34-BC9B-C8AC27BBC0B5}" type="parTrans" cxnId="{0C6BAA3D-8C9F-437D-A857-70F94E554F87}">
      <dgm:prSet/>
      <dgm:spPr/>
      <dgm:t>
        <a:bodyPr/>
        <a:lstStyle/>
        <a:p>
          <a:endParaRPr lang="en-US"/>
        </a:p>
      </dgm:t>
    </dgm:pt>
    <dgm:pt modelId="{CEB69B4A-6894-4510-AEB9-6714180CDBEF}" type="sibTrans" cxnId="{0C6BAA3D-8C9F-437D-A857-70F94E554F87}">
      <dgm:prSet/>
      <dgm:spPr/>
      <dgm:t>
        <a:bodyPr/>
        <a:lstStyle/>
        <a:p>
          <a:endParaRPr lang="en-US"/>
        </a:p>
      </dgm:t>
    </dgm:pt>
    <dgm:pt modelId="{AFC2341D-1747-4846-90CE-B78D1F334AFA}" type="pres">
      <dgm:prSet presAssocID="{1AA20F18-012A-4F8D-8F7B-640C7CE82D53}" presName="root" presStyleCnt="0">
        <dgm:presLayoutVars>
          <dgm:dir/>
          <dgm:resizeHandles val="exact"/>
        </dgm:presLayoutVars>
      </dgm:prSet>
      <dgm:spPr/>
    </dgm:pt>
    <dgm:pt modelId="{FC73D4F9-C50E-4A43-B023-08B67F33A3FF}" type="pres">
      <dgm:prSet presAssocID="{7A177916-55CC-404C-A0CA-8782E4461896}" presName="compNode" presStyleCnt="0"/>
      <dgm:spPr/>
    </dgm:pt>
    <dgm:pt modelId="{95EF41B1-B116-4842-9CD1-2C31EFCCBE45}" type="pres">
      <dgm:prSet presAssocID="{7A177916-55CC-404C-A0CA-8782E446189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íze"/>
        </a:ext>
      </dgm:extLst>
    </dgm:pt>
    <dgm:pt modelId="{3B404002-F6B8-4599-A6A0-149558E32DC4}" type="pres">
      <dgm:prSet presAssocID="{7A177916-55CC-404C-A0CA-8782E4461896}" presName="iconSpace" presStyleCnt="0"/>
      <dgm:spPr/>
    </dgm:pt>
    <dgm:pt modelId="{7DA0CE3B-CDA1-46A9-9E3D-83B9F07285CA}" type="pres">
      <dgm:prSet presAssocID="{7A177916-55CC-404C-A0CA-8782E4461896}" presName="parTx" presStyleLbl="revTx" presStyleIdx="0" presStyleCnt="8">
        <dgm:presLayoutVars>
          <dgm:chMax val="0"/>
          <dgm:chPref val="0"/>
        </dgm:presLayoutVars>
      </dgm:prSet>
      <dgm:spPr/>
    </dgm:pt>
    <dgm:pt modelId="{D1BC324F-7082-4ADF-9C04-A43E6A84AB5E}" type="pres">
      <dgm:prSet presAssocID="{7A177916-55CC-404C-A0CA-8782E4461896}" presName="txSpace" presStyleCnt="0"/>
      <dgm:spPr/>
    </dgm:pt>
    <dgm:pt modelId="{F82369E9-285A-485F-9355-3295ACF8D0D1}" type="pres">
      <dgm:prSet presAssocID="{7A177916-55CC-404C-A0CA-8782E4461896}" presName="desTx" presStyleLbl="revTx" presStyleIdx="1" presStyleCnt="8">
        <dgm:presLayoutVars/>
      </dgm:prSet>
      <dgm:spPr/>
    </dgm:pt>
    <dgm:pt modelId="{4E297433-0C88-4652-81EF-D610A8E6DD61}" type="pres">
      <dgm:prSet presAssocID="{C17BB1D5-36EA-4A57-A013-9DDDF278BD93}" presName="sibTrans" presStyleCnt="0"/>
      <dgm:spPr/>
    </dgm:pt>
    <dgm:pt modelId="{0D164844-9DF2-4DC9-A2E8-B69D4C762A94}" type="pres">
      <dgm:prSet presAssocID="{BD679DBD-A132-4DFA-B38F-F65EEA9CB11E}" presName="compNode" presStyleCnt="0"/>
      <dgm:spPr/>
    </dgm:pt>
    <dgm:pt modelId="{66C14E3E-3421-4F02-B383-A5DEE78F20BD}" type="pres">
      <dgm:prSet presAssocID="{BD679DBD-A132-4DFA-B38F-F65EEA9CB11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zubená kola"/>
        </a:ext>
      </dgm:extLst>
    </dgm:pt>
    <dgm:pt modelId="{4F287EB9-BE69-497F-8DA2-360408B75E44}" type="pres">
      <dgm:prSet presAssocID="{BD679DBD-A132-4DFA-B38F-F65EEA9CB11E}" presName="iconSpace" presStyleCnt="0"/>
      <dgm:spPr/>
    </dgm:pt>
    <dgm:pt modelId="{F67264AD-4EF9-4E9E-8120-9CDE681D6058}" type="pres">
      <dgm:prSet presAssocID="{BD679DBD-A132-4DFA-B38F-F65EEA9CB11E}" presName="parTx" presStyleLbl="revTx" presStyleIdx="2" presStyleCnt="8">
        <dgm:presLayoutVars>
          <dgm:chMax val="0"/>
          <dgm:chPref val="0"/>
        </dgm:presLayoutVars>
      </dgm:prSet>
      <dgm:spPr/>
    </dgm:pt>
    <dgm:pt modelId="{8B7504DE-09E8-4147-940A-C8E835562C62}" type="pres">
      <dgm:prSet presAssocID="{BD679DBD-A132-4DFA-B38F-F65EEA9CB11E}" presName="txSpace" presStyleCnt="0"/>
      <dgm:spPr/>
    </dgm:pt>
    <dgm:pt modelId="{89F907FC-071E-42EE-BB60-91EF7C5510A6}" type="pres">
      <dgm:prSet presAssocID="{BD679DBD-A132-4DFA-B38F-F65EEA9CB11E}" presName="desTx" presStyleLbl="revTx" presStyleIdx="3" presStyleCnt="8" custLinFactNeighborX="-209" custLinFactNeighborY="-20352">
        <dgm:presLayoutVars/>
      </dgm:prSet>
      <dgm:spPr/>
    </dgm:pt>
    <dgm:pt modelId="{BFB636A6-A1B5-4CD9-B103-A762CA730D8C}" type="pres">
      <dgm:prSet presAssocID="{EE218FE9-1935-49E0-B5F8-7CAFEDC085F4}" presName="sibTrans" presStyleCnt="0"/>
      <dgm:spPr/>
    </dgm:pt>
    <dgm:pt modelId="{7F19B52A-BA33-40BC-BF1D-0AFA9257DB9D}" type="pres">
      <dgm:prSet presAssocID="{983C303D-9EAE-48F6-939E-5E34FB259909}" presName="compNode" presStyleCnt="0"/>
      <dgm:spPr/>
    </dgm:pt>
    <dgm:pt modelId="{681332C3-98AB-469A-B336-D7FA5127ADEA}" type="pres">
      <dgm:prSet presAssocID="{983C303D-9EAE-48F6-939E-5E34FB25990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efa do černého"/>
        </a:ext>
      </dgm:extLst>
    </dgm:pt>
    <dgm:pt modelId="{F026DDB2-5858-40DA-9992-2BDC51F19031}" type="pres">
      <dgm:prSet presAssocID="{983C303D-9EAE-48F6-939E-5E34FB259909}" presName="iconSpace" presStyleCnt="0"/>
      <dgm:spPr/>
    </dgm:pt>
    <dgm:pt modelId="{1E711E66-0057-40A7-9CC7-D11889CB60E4}" type="pres">
      <dgm:prSet presAssocID="{983C303D-9EAE-48F6-939E-5E34FB259909}" presName="parTx" presStyleLbl="revTx" presStyleIdx="4" presStyleCnt="8">
        <dgm:presLayoutVars>
          <dgm:chMax val="0"/>
          <dgm:chPref val="0"/>
        </dgm:presLayoutVars>
      </dgm:prSet>
      <dgm:spPr/>
    </dgm:pt>
    <dgm:pt modelId="{84F75444-FA1D-4669-9221-F06472F5D339}" type="pres">
      <dgm:prSet presAssocID="{983C303D-9EAE-48F6-939E-5E34FB259909}" presName="txSpace" presStyleCnt="0"/>
      <dgm:spPr/>
    </dgm:pt>
    <dgm:pt modelId="{4BE9024C-01CE-4F67-96C7-4952C7A4ACE9}" type="pres">
      <dgm:prSet presAssocID="{983C303D-9EAE-48F6-939E-5E34FB259909}" presName="desTx" presStyleLbl="revTx" presStyleIdx="5" presStyleCnt="8" custLinFactNeighborX="1737" custLinFactNeighborY="-16699">
        <dgm:presLayoutVars/>
      </dgm:prSet>
      <dgm:spPr/>
    </dgm:pt>
    <dgm:pt modelId="{5806F904-8F81-42A0-9606-FE268BB2E717}" type="pres">
      <dgm:prSet presAssocID="{B75A58D9-D2C8-4F22-A680-8753F7D5619F}" presName="sibTrans" presStyleCnt="0"/>
      <dgm:spPr/>
    </dgm:pt>
    <dgm:pt modelId="{27091645-B4C6-4EFE-B890-F8E25D779887}" type="pres">
      <dgm:prSet presAssocID="{4F64A802-E772-40B8-94F9-39391679C426}" presName="compNode" presStyleCnt="0"/>
      <dgm:spPr/>
    </dgm:pt>
    <dgm:pt modelId="{27BBDE09-A532-4DDD-AE90-D69A84BCC5DB}" type="pres">
      <dgm:prSet presAssocID="{4F64A802-E772-40B8-94F9-39391679C426}" presName="iconRect" presStyleLbl="node1" presStyleIdx="3" presStyleCnt="4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pina"/>
        </a:ext>
      </dgm:extLst>
    </dgm:pt>
    <dgm:pt modelId="{A704ADDF-4A21-484C-95F8-66C3AC3EAF95}" type="pres">
      <dgm:prSet presAssocID="{4F64A802-E772-40B8-94F9-39391679C426}" presName="iconSpace" presStyleCnt="0"/>
      <dgm:spPr/>
    </dgm:pt>
    <dgm:pt modelId="{33F525BE-E4CA-4FC1-95EF-55034353DCEB}" type="pres">
      <dgm:prSet presAssocID="{4F64A802-E772-40B8-94F9-39391679C426}" presName="parTx" presStyleLbl="revTx" presStyleIdx="6" presStyleCnt="8">
        <dgm:presLayoutVars>
          <dgm:chMax val="0"/>
          <dgm:chPref val="0"/>
        </dgm:presLayoutVars>
      </dgm:prSet>
      <dgm:spPr/>
    </dgm:pt>
    <dgm:pt modelId="{9463D50E-6900-4449-ACCD-D457BA1700C7}" type="pres">
      <dgm:prSet presAssocID="{4F64A802-E772-40B8-94F9-39391679C426}" presName="txSpace" presStyleCnt="0"/>
      <dgm:spPr/>
    </dgm:pt>
    <dgm:pt modelId="{C2606345-6DB7-4A69-A19C-5D347A978A34}" type="pres">
      <dgm:prSet presAssocID="{4F64A802-E772-40B8-94F9-39391679C426}" presName="desTx" presStyleLbl="revTx" presStyleIdx="7" presStyleCnt="8" custLinFactNeighborX="425" custLinFactNeighborY="-15134">
        <dgm:presLayoutVars/>
      </dgm:prSet>
      <dgm:spPr/>
    </dgm:pt>
  </dgm:ptLst>
  <dgm:cxnLst>
    <dgm:cxn modelId="{FD9BAA04-5971-4BEB-8090-465FE7BD19F7}" type="presOf" srcId="{4F64A802-E772-40B8-94F9-39391679C426}" destId="{33F525BE-E4CA-4FC1-95EF-55034353DCEB}" srcOrd="0" destOrd="0" presId="urn:microsoft.com/office/officeart/2018/5/layout/CenteredIconLabelDescriptionList"/>
    <dgm:cxn modelId="{93EDBF10-85F8-484F-9925-11C9107AEEA7}" srcId="{1AA20F18-012A-4F8D-8F7B-640C7CE82D53}" destId="{7A177916-55CC-404C-A0CA-8782E4461896}" srcOrd="0" destOrd="0" parTransId="{CD863703-3682-4A47-A968-A5AB209A436F}" sibTransId="{C17BB1D5-36EA-4A57-A013-9DDDF278BD93}"/>
    <dgm:cxn modelId="{493B1F14-18E0-4FFC-8B78-142D568BE14B}" type="presOf" srcId="{4B7B9DE9-8EB6-4819-88E9-84282A7AF20E}" destId="{4BE9024C-01CE-4F67-96C7-4952C7A4ACE9}" srcOrd="0" destOrd="4" presId="urn:microsoft.com/office/officeart/2018/5/layout/CenteredIconLabelDescriptionList"/>
    <dgm:cxn modelId="{0E08C11B-5A51-4C4E-AEBE-0B13C1570387}" type="presOf" srcId="{3E2C3C09-0C20-4ABE-BEE4-8E9CE6433444}" destId="{C2606345-6DB7-4A69-A19C-5D347A978A34}" srcOrd="0" destOrd="1" presId="urn:microsoft.com/office/officeart/2018/5/layout/CenteredIconLabelDescriptionList"/>
    <dgm:cxn modelId="{420E7121-5237-477B-AB9E-3B5E2FC1F74E}" type="presOf" srcId="{7A177916-55CC-404C-A0CA-8782E4461896}" destId="{7DA0CE3B-CDA1-46A9-9E3D-83B9F07285CA}" srcOrd="0" destOrd="0" presId="urn:microsoft.com/office/officeart/2018/5/layout/CenteredIconLabelDescriptionList"/>
    <dgm:cxn modelId="{E2698D31-7C97-4B2C-9A23-EB120DB121DF}" srcId="{983C303D-9EAE-48F6-939E-5E34FB259909}" destId="{9AFA3147-5581-4143-9AF8-2646C188DBBF}" srcOrd="3" destOrd="0" parTransId="{2BA41E9A-7262-4A8A-9C7C-55599D5DDB1B}" sibTransId="{3A3EBBDA-FD55-4E9F-BBD6-BFF5C8DD1F05}"/>
    <dgm:cxn modelId="{0C6BAA3D-8C9F-437D-A857-70F94E554F87}" srcId="{4F64A802-E772-40B8-94F9-39391679C426}" destId="{3E2C3C09-0C20-4ABE-BEE4-8E9CE6433444}" srcOrd="1" destOrd="0" parTransId="{80FF6CED-B7A8-4C34-BC9B-C8AC27BBC0B5}" sibTransId="{CEB69B4A-6894-4510-AEB9-6714180CDBEF}"/>
    <dgm:cxn modelId="{49057A45-9D69-4D41-84B9-D73C97457114}" srcId="{1AA20F18-012A-4F8D-8F7B-640C7CE82D53}" destId="{BD679DBD-A132-4DFA-B38F-F65EEA9CB11E}" srcOrd="1" destOrd="0" parTransId="{C8306EEE-477A-43A3-AED2-5BBE495E8C68}" sibTransId="{EE218FE9-1935-49E0-B5F8-7CAFEDC085F4}"/>
    <dgm:cxn modelId="{8269104A-3412-42CA-AAD0-6E240F381186}" type="presOf" srcId="{F54DC3FA-E26E-4FDE-9C5E-22E2263C9A47}" destId="{4BE9024C-01CE-4F67-96C7-4952C7A4ACE9}" srcOrd="0" destOrd="2" presId="urn:microsoft.com/office/officeart/2018/5/layout/CenteredIconLabelDescriptionList"/>
    <dgm:cxn modelId="{0984314E-F6B7-4C4F-8866-E1CFBA54F22B}" type="presOf" srcId="{BD679DBD-A132-4DFA-B38F-F65EEA9CB11E}" destId="{F67264AD-4EF9-4E9E-8120-9CDE681D6058}" srcOrd="0" destOrd="0" presId="urn:microsoft.com/office/officeart/2018/5/layout/CenteredIconLabelDescriptionList"/>
    <dgm:cxn modelId="{89790150-C616-4CB7-BABA-37A4845E0484}" type="presOf" srcId="{A71292CE-C1D4-4460-90EF-A47118AADAA1}" destId="{89F907FC-071E-42EE-BB60-91EF7C5510A6}" srcOrd="0" destOrd="0" presId="urn:microsoft.com/office/officeart/2018/5/layout/CenteredIconLabelDescriptionList"/>
    <dgm:cxn modelId="{32DAFB74-8116-4CCF-9ABD-3C65FCD63DA5}" type="presOf" srcId="{8339FC28-7A15-49CB-B89B-59874441A442}" destId="{4BE9024C-01CE-4F67-96C7-4952C7A4ACE9}" srcOrd="0" destOrd="0" presId="urn:microsoft.com/office/officeart/2018/5/layout/CenteredIconLabelDescriptionList"/>
    <dgm:cxn modelId="{E199DB7E-A34D-468C-AC5E-93534728BC33}" type="presOf" srcId="{71D450D5-985F-4BC9-8A14-37331ED3DD6C}" destId="{C2606345-6DB7-4A69-A19C-5D347A978A34}" srcOrd="0" destOrd="0" presId="urn:microsoft.com/office/officeart/2018/5/layout/CenteredIconLabelDescriptionList"/>
    <dgm:cxn modelId="{65A3FE7E-9D83-4C0A-9F37-035AC866B646}" srcId="{983C303D-9EAE-48F6-939E-5E34FB259909}" destId="{C26D1D5E-6BF4-4A6A-801B-1A3C873BBF9B}" srcOrd="5" destOrd="0" parTransId="{CC02170F-7E46-4DAF-A882-9BF7D9D505AB}" sibTransId="{9234743A-C1A2-4420-A5D4-BD9DA1B8BB3C}"/>
    <dgm:cxn modelId="{3D2BB386-0D74-490F-AF08-E6E1BA3D19E2}" srcId="{BD679DBD-A132-4DFA-B38F-F65EEA9CB11E}" destId="{A71292CE-C1D4-4460-90EF-A47118AADAA1}" srcOrd="0" destOrd="0" parTransId="{CDEF8EE1-1EB8-450F-B65C-8BD8F1D0FBF7}" sibTransId="{3E42D933-CC1C-46EA-AF48-DFF97D2A8682}"/>
    <dgm:cxn modelId="{93A61A8B-8EDC-474C-A951-C3680DE2340F}" srcId="{983C303D-9EAE-48F6-939E-5E34FB259909}" destId="{8339FC28-7A15-49CB-B89B-59874441A442}" srcOrd="0" destOrd="0" parTransId="{87EF63FD-F977-4548-A264-5F9781FE9CB8}" sibTransId="{DF601233-9E71-4770-91C3-5ABF7F7DC9DD}"/>
    <dgm:cxn modelId="{58F37592-E2CE-4CC7-A18B-8DDF043C89FD}" type="presOf" srcId="{983C303D-9EAE-48F6-939E-5E34FB259909}" destId="{1E711E66-0057-40A7-9CC7-D11889CB60E4}" srcOrd="0" destOrd="0" presId="urn:microsoft.com/office/officeart/2018/5/layout/CenteredIconLabelDescriptionList"/>
    <dgm:cxn modelId="{216A0693-56F8-4F14-92CD-A8013DDD162A}" srcId="{4F64A802-E772-40B8-94F9-39391679C426}" destId="{71D450D5-985F-4BC9-8A14-37331ED3DD6C}" srcOrd="0" destOrd="0" parTransId="{75258F01-AECA-4B84-A3D0-DC133D89163E}" sibTransId="{EFFBE55A-E88E-46CD-BE94-FF0894CC4C64}"/>
    <dgm:cxn modelId="{4B110098-F9DF-446D-BA85-BDEBB4514AF8}" srcId="{1AA20F18-012A-4F8D-8F7B-640C7CE82D53}" destId="{4F64A802-E772-40B8-94F9-39391679C426}" srcOrd="3" destOrd="0" parTransId="{591BBC11-8564-43B4-9D61-469DDD141B4A}" sibTransId="{091CB8FE-F0BD-46F8-9F02-2A116ECD5E4A}"/>
    <dgm:cxn modelId="{0DB3949D-2E0D-411A-8E19-52B424AC0E8A}" type="presOf" srcId="{9AFA3147-5581-4143-9AF8-2646C188DBBF}" destId="{4BE9024C-01CE-4F67-96C7-4952C7A4ACE9}" srcOrd="0" destOrd="3" presId="urn:microsoft.com/office/officeart/2018/5/layout/CenteredIconLabelDescriptionList"/>
    <dgm:cxn modelId="{142927AC-37DE-4467-8381-99310D7AFBF7}" type="presOf" srcId="{1AA20F18-012A-4F8D-8F7B-640C7CE82D53}" destId="{AFC2341D-1747-4846-90CE-B78D1F334AFA}" srcOrd="0" destOrd="0" presId="urn:microsoft.com/office/officeart/2018/5/layout/CenteredIconLabelDescriptionList"/>
    <dgm:cxn modelId="{C122EAAE-259E-4B16-9C81-71045C42830A}" srcId="{1AA20F18-012A-4F8D-8F7B-640C7CE82D53}" destId="{983C303D-9EAE-48F6-939E-5E34FB259909}" srcOrd="2" destOrd="0" parTransId="{9E28E16B-1C81-4F78-B692-D312506E64A3}" sibTransId="{B75A58D9-D2C8-4F22-A680-8753F7D5619F}"/>
    <dgm:cxn modelId="{EB2DC7B8-37A8-4E9D-A686-EFC1DDE33003}" type="presOf" srcId="{D8D33610-E4B6-4F14-AF46-F4C5BEDE04F7}" destId="{4BE9024C-01CE-4F67-96C7-4952C7A4ACE9}" srcOrd="0" destOrd="1" presId="urn:microsoft.com/office/officeart/2018/5/layout/CenteredIconLabelDescriptionList"/>
    <dgm:cxn modelId="{D7C6F7C8-3EBC-41A2-BFC7-F1CC042C291A}" type="presOf" srcId="{C26D1D5E-6BF4-4A6A-801B-1A3C873BBF9B}" destId="{4BE9024C-01CE-4F67-96C7-4952C7A4ACE9}" srcOrd="0" destOrd="5" presId="urn:microsoft.com/office/officeart/2018/5/layout/CenteredIconLabelDescriptionList"/>
    <dgm:cxn modelId="{9E9ADFDB-A8FC-4C97-815B-E3769F906F93}" srcId="{983C303D-9EAE-48F6-939E-5E34FB259909}" destId="{D8D33610-E4B6-4F14-AF46-F4C5BEDE04F7}" srcOrd="1" destOrd="0" parTransId="{B3387100-3CA6-4525-A5E0-8A7959FDEFE5}" sibTransId="{98754C68-6371-49CC-A24C-DEB404049B9E}"/>
    <dgm:cxn modelId="{59A01CE0-9C30-4A76-B380-60A27D633480}" srcId="{983C303D-9EAE-48F6-939E-5E34FB259909}" destId="{F54DC3FA-E26E-4FDE-9C5E-22E2263C9A47}" srcOrd="2" destOrd="0" parTransId="{9641A9AC-5C9E-43E8-967E-97FED072982D}" sibTransId="{CD370E77-6BA9-4B71-A64C-4509A0402CEC}"/>
    <dgm:cxn modelId="{3006ABE4-7FC0-446D-BA8F-8EF5AD5F484E}" srcId="{983C303D-9EAE-48F6-939E-5E34FB259909}" destId="{4B7B9DE9-8EB6-4819-88E9-84282A7AF20E}" srcOrd="4" destOrd="0" parTransId="{401B0CA3-C4E6-4947-97A1-6471FDA8C09D}" sibTransId="{5E1232C3-AD5C-49C5-AC05-E2B66117FEDB}"/>
    <dgm:cxn modelId="{70B43AB6-2826-4D2A-B678-A33D87544D8A}" type="presParOf" srcId="{AFC2341D-1747-4846-90CE-B78D1F334AFA}" destId="{FC73D4F9-C50E-4A43-B023-08B67F33A3FF}" srcOrd="0" destOrd="0" presId="urn:microsoft.com/office/officeart/2018/5/layout/CenteredIconLabelDescriptionList"/>
    <dgm:cxn modelId="{ABB9BA7A-62C0-46AA-AD3D-F1F0C314D98A}" type="presParOf" srcId="{FC73D4F9-C50E-4A43-B023-08B67F33A3FF}" destId="{95EF41B1-B116-4842-9CD1-2C31EFCCBE45}" srcOrd="0" destOrd="0" presId="urn:microsoft.com/office/officeart/2018/5/layout/CenteredIconLabelDescriptionList"/>
    <dgm:cxn modelId="{834B8727-11C6-4B94-8C6D-DEA80498EDB1}" type="presParOf" srcId="{FC73D4F9-C50E-4A43-B023-08B67F33A3FF}" destId="{3B404002-F6B8-4599-A6A0-149558E32DC4}" srcOrd="1" destOrd="0" presId="urn:microsoft.com/office/officeart/2018/5/layout/CenteredIconLabelDescriptionList"/>
    <dgm:cxn modelId="{BDB70967-CD3A-409A-A614-4630BCB13462}" type="presParOf" srcId="{FC73D4F9-C50E-4A43-B023-08B67F33A3FF}" destId="{7DA0CE3B-CDA1-46A9-9E3D-83B9F07285CA}" srcOrd="2" destOrd="0" presId="urn:microsoft.com/office/officeart/2018/5/layout/CenteredIconLabelDescriptionList"/>
    <dgm:cxn modelId="{8C59A626-4590-4957-9FC1-EA4885581AA2}" type="presParOf" srcId="{FC73D4F9-C50E-4A43-B023-08B67F33A3FF}" destId="{D1BC324F-7082-4ADF-9C04-A43E6A84AB5E}" srcOrd="3" destOrd="0" presId="urn:microsoft.com/office/officeart/2018/5/layout/CenteredIconLabelDescriptionList"/>
    <dgm:cxn modelId="{97F5962E-230E-459E-A9BC-F98DCBBC602B}" type="presParOf" srcId="{FC73D4F9-C50E-4A43-B023-08B67F33A3FF}" destId="{F82369E9-285A-485F-9355-3295ACF8D0D1}" srcOrd="4" destOrd="0" presId="urn:microsoft.com/office/officeart/2018/5/layout/CenteredIconLabelDescriptionList"/>
    <dgm:cxn modelId="{384594A9-20A9-4CC2-B4D1-BE97E110A668}" type="presParOf" srcId="{AFC2341D-1747-4846-90CE-B78D1F334AFA}" destId="{4E297433-0C88-4652-81EF-D610A8E6DD61}" srcOrd="1" destOrd="0" presId="urn:microsoft.com/office/officeart/2018/5/layout/CenteredIconLabelDescriptionList"/>
    <dgm:cxn modelId="{6C9B73ED-6222-46AC-B571-802EEDBBC3C8}" type="presParOf" srcId="{AFC2341D-1747-4846-90CE-B78D1F334AFA}" destId="{0D164844-9DF2-4DC9-A2E8-B69D4C762A94}" srcOrd="2" destOrd="0" presId="urn:microsoft.com/office/officeart/2018/5/layout/CenteredIconLabelDescriptionList"/>
    <dgm:cxn modelId="{656A5984-13AA-4F51-91AC-FD2C940D2A1F}" type="presParOf" srcId="{0D164844-9DF2-4DC9-A2E8-B69D4C762A94}" destId="{66C14E3E-3421-4F02-B383-A5DEE78F20BD}" srcOrd="0" destOrd="0" presId="urn:microsoft.com/office/officeart/2018/5/layout/CenteredIconLabelDescriptionList"/>
    <dgm:cxn modelId="{82E3C94C-8F67-409E-98B6-62EF08048A7D}" type="presParOf" srcId="{0D164844-9DF2-4DC9-A2E8-B69D4C762A94}" destId="{4F287EB9-BE69-497F-8DA2-360408B75E44}" srcOrd="1" destOrd="0" presId="urn:microsoft.com/office/officeart/2018/5/layout/CenteredIconLabelDescriptionList"/>
    <dgm:cxn modelId="{060A1452-E694-4006-AB8C-40363F2D73A8}" type="presParOf" srcId="{0D164844-9DF2-4DC9-A2E8-B69D4C762A94}" destId="{F67264AD-4EF9-4E9E-8120-9CDE681D6058}" srcOrd="2" destOrd="0" presId="urn:microsoft.com/office/officeart/2018/5/layout/CenteredIconLabelDescriptionList"/>
    <dgm:cxn modelId="{8B667454-556C-4ABE-81C9-3E47594009A9}" type="presParOf" srcId="{0D164844-9DF2-4DC9-A2E8-B69D4C762A94}" destId="{8B7504DE-09E8-4147-940A-C8E835562C62}" srcOrd="3" destOrd="0" presId="urn:microsoft.com/office/officeart/2018/5/layout/CenteredIconLabelDescriptionList"/>
    <dgm:cxn modelId="{06F72571-8539-44DA-A758-8E9A24E73A26}" type="presParOf" srcId="{0D164844-9DF2-4DC9-A2E8-B69D4C762A94}" destId="{89F907FC-071E-42EE-BB60-91EF7C5510A6}" srcOrd="4" destOrd="0" presId="urn:microsoft.com/office/officeart/2018/5/layout/CenteredIconLabelDescriptionList"/>
    <dgm:cxn modelId="{9DF7F3F9-4C00-452A-B2B7-16629C245193}" type="presParOf" srcId="{AFC2341D-1747-4846-90CE-B78D1F334AFA}" destId="{BFB636A6-A1B5-4CD9-B103-A762CA730D8C}" srcOrd="3" destOrd="0" presId="urn:microsoft.com/office/officeart/2018/5/layout/CenteredIconLabelDescriptionList"/>
    <dgm:cxn modelId="{799657BE-0F54-4560-911A-5B83880A3C86}" type="presParOf" srcId="{AFC2341D-1747-4846-90CE-B78D1F334AFA}" destId="{7F19B52A-BA33-40BC-BF1D-0AFA9257DB9D}" srcOrd="4" destOrd="0" presId="urn:microsoft.com/office/officeart/2018/5/layout/CenteredIconLabelDescriptionList"/>
    <dgm:cxn modelId="{8E59155B-9636-4273-9E4E-4D66D05731A9}" type="presParOf" srcId="{7F19B52A-BA33-40BC-BF1D-0AFA9257DB9D}" destId="{681332C3-98AB-469A-B336-D7FA5127ADEA}" srcOrd="0" destOrd="0" presId="urn:microsoft.com/office/officeart/2018/5/layout/CenteredIconLabelDescriptionList"/>
    <dgm:cxn modelId="{CB7AEF72-EC0F-40A2-9A30-F16FBF5F5F42}" type="presParOf" srcId="{7F19B52A-BA33-40BC-BF1D-0AFA9257DB9D}" destId="{F026DDB2-5858-40DA-9992-2BDC51F19031}" srcOrd="1" destOrd="0" presId="urn:microsoft.com/office/officeart/2018/5/layout/CenteredIconLabelDescriptionList"/>
    <dgm:cxn modelId="{2F68E0EA-AEA3-4891-BCD2-99595378FA01}" type="presParOf" srcId="{7F19B52A-BA33-40BC-BF1D-0AFA9257DB9D}" destId="{1E711E66-0057-40A7-9CC7-D11889CB60E4}" srcOrd="2" destOrd="0" presId="urn:microsoft.com/office/officeart/2018/5/layout/CenteredIconLabelDescriptionList"/>
    <dgm:cxn modelId="{2F33DAC3-BC35-42F4-9955-AB7EED80BB56}" type="presParOf" srcId="{7F19B52A-BA33-40BC-BF1D-0AFA9257DB9D}" destId="{84F75444-FA1D-4669-9221-F06472F5D339}" srcOrd="3" destOrd="0" presId="urn:microsoft.com/office/officeart/2018/5/layout/CenteredIconLabelDescriptionList"/>
    <dgm:cxn modelId="{6A271D19-D533-4389-A342-EC2CD8A0768A}" type="presParOf" srcId="{7F19B52A-BA33-40BC-BF1D-0AFA9257DB9D}" destId="{4BE9024C-01CE-4F67-96C7-4952C7A4ACE9}" srcOrd="4" destOrd="0" presId="urn:microsoft.com/office/officeart/2018/5/layout/CenteredIconLabelDescriptionList"/>
    <dgm:cxn modelId="{5337AEE1-5115-487C-A559-AE6D12FC0683}" type="presParOf" srcId="{AFC2341D-1747-4846-90CE-B78D1F334AFA}" destId="{5806F904-8F81-42A0-9606-FE268BB2E717}" srcOrd="5" destOrd="0" presId="urn:microsoft.com/office/officeart/2018/5/layout/CenteredIconLabelDescriptionList"/>
    <dgm:cxn modelId="{971E1039-2FBF-4A3D-8965-312545E0B453}" type="presParOf" srcId="{AFC2341D-1747-4846-90CE-B78D1F334AFA}" destId="{27091645-B4C6-4EFE-B890-F8E25D779887}" srcOrd="6" destOrd="0" presId="urn:microsoft.com/office/officeart/2018/5/layout/CenteredIconLabelDescriptionList"/>
    <dgm:cxn modelId="{CD272A03-2C2B-4B2C-BDEC-84A092D94DBA}" type="presParOf" srcId="{27091645-B4C6-4EFE-B890-F8E25D779887}" destId="{27BBDE09-A532-4DDD-AE90-D69A84BCC5DB}" srcOrd="0" destOrd="0" presId="urn:microsoft.com/office/officeart/2018/5/layout/CenteredIconLabelDescriptionList"/>
    <dgm:cxn modelId="{C2741090-A640-4C20-A807-857A292261AF}" type="presParOf" srcId="{27091645-B4C6-4EFE-B890-F8E25D779887}" destId="{A704ADDF-4A21-484C-95F8-66C3AC3EAF95}" srcOrd="1" destOrd="0" presId="urn:microsoft.com/office/officeart/2018/5/layout/CenteredIconLabelDescriptionList"/>
    <dgm:cxn modelId="{57DAEC08-26B9-4C5F-8CF5-5D6B8967E222}" type="presParOf" srcId="{27091645-B4C6-4EFE-B890-F8E25D779887}" destId="{33F525BE-E4CA-4FC1-95EF-55034353DCEB}" srcOrd="2" destOrd="0" presId="urn:microsoft.com/office/officeart/2018/5/layout/CenteredIconLabelDescriptionList"/>
    <dgm:cxn modelId="{598A311D-5B91-4AF3-A4AA-D99614F96274}" type="presParOf" srcId="{27091645-B4C6-4EFE-B890-F8E25D779887}" destId="{9463D50E-6900-4449-ACCD-D457BA1700C7}" srcOrd="3" destOrd="0" presId="urn:microsoft.com/office/officeart/2018/5/layout/CenteredIconLabelDescriptionList"/>
    <dgm:cxn modelId="{BFF6522B-725C-433A-969B-9F20962CE460}" type="presParOf" srcId="{27091645-B4C6-4EFE-B890-F8E25D779887}" destId="{C2606345-6DB7-4A69-A19C-5D347A978A3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B71D27-D766-45D6-9A75-33F5BD39DA9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EFAEFC6A-79A6-4890-A43F-31493C0D5594}">
      <dgm:prSet custT="1"/>
      <dgm:spPr/>
      <dgm:t>
        <a:bodyPr/>
        <a:lstStyle/>
        <a:p>
          <a:r>
            <a:rPr lang="cs-CZ" sz="1600" b="1" dirty="0"/>
            <a:t>Transformace/deinstitucionalizace pobytových sociálních služeb</a:t>
          </a:r>
          <a:br>
            <a:rPr lang="cs-CZ" sz="1600" dirty="0"/>
          </a:br>
          <a:br>
            <a:rPr lang="cs-CZ" sz="1600" dirty="0"/>
          </a:br>
          <a:r>
            <a:rPr lang="cs-CZ" sz="1600" dirty="0"/>
            <a:t>= změna ústavní péče pro osoby se zdravotním postižením v bydlení a podporu poskytovanou v přirozeném prostředí</a:t>
          </a:r>
        </a:p>
      </dgm:t>
    </dgm:pt>
    <dgm:pt modelId="{65879CE6-019B-4118-A5F7-7722AA67706B}" type="parTrans" cxnId="{44D7A0FC-4DBF-4A49-9B27-14D5C43C4715}">
      <dgm:prSet/>
      <dgm:spPr/>
      <dgm:t>
        <a:bodyPr/>
        <a:lstStyle/>
        <a:p>
          <a:endParaRPr lang="cs-CZ" sz="1600"/>
        </a:p>
      </dgm:t>
    </dgm:pt>
    <dgm:pt modelId="{59E8AC28-57C2-412C-A108-5DE859EABE8F}" type="sibTrans" cxnId="{44D7A0FC-4DBF-4A49-9B27-14D5C43C4715}">
      <dgm:prSet/>
      <dgm:spPr/>
      <dgm:t>
        <a:bodyPr/>
        <a:lstStyle/>
        <a:p>
          <a:endParaRPr lang="cs-CZ" sz="1600"/>
        </a:p>
      </dgm:t>
    </dgm:pt>
    <dgm:pt modelId="{4E51FBF0-ED06-47EF-BC9A-53E5D7EFE2EE}" type="pres">
      <dgm:prSet presAssocID="{27B71D27-D766-45D6-9A75-33F5BD39DA9B}" presName="Name0" presStyleCnt="0">
        <dgm:presLayoutVars>
          <dgm:dir/>
          <dgm:resizeHandles val="exact"/>
        </dgm:presLayoutVars>
      </dgm:prSet>
      <dgm:spPr/>
    </dgm:pt>
    <dgm:pt modelId="{BF7FF682-EAB2-4A47-A9C8-B1D22B084479}" type="pres">
      <dgm:prSet presAssocID="{27B71D27-D766-45D6-9A75-33F5BD39DA9B}" presName="arrow" presStyleLbl="bgShp" presStyleIdx="0" presStyleCnt="1"/>
      <dgm:spPr>
        <a:solidFill>
          <a:srgbClr val="A5C659"/>
        </a:solidFill>
      </dgm:spPr>
    </dgm:pt>
    <dgm:pt modelId="{7E6ABD1E-E9BD-4411-8009-0A5305491F8C}" type="pres">
      <dgm:prSet presAssocID="{27B71D27-D766-45D6-9A75-33F5BD39DA9B}" presName="points" presStyleCnt="0"/>
      <dgm:spPr/>
    </dgm:pt>
    <dgm:pt modelId="{699D24EE-CE56-4ECC-851E-CCFE457FDA4D}" type="pres">
      <dgm:prSet presAssocID="{EFAEFC6A-79A6-4890-A43F-31493C0D5594}" presName="compositeA" presStyleCnt="0"/>
      <dgm:spPr/>
    </dgm:pt>
    <dgm:pt modelId="{74D77885-4E3A-4AF2-B9B5-C2FB29158291}" type="pres">
      <dgm:prSet presAssocID="{EFAEFC6A-79A6-4890-A43F-31493C0D5594}" presName="textA" presStyleLbl="revTx" presStyleIdx="0" presStyleCnt="1">
        <dgm:presLayoutVars>
          <dgm:bulletEnabled val="1"/>
        </dgm:presLayoutVars>
      </dgm:prSet>
      <dgm:spPr/>
    </dgm:pt>
    <dgm:pt modelId="{8B777B93-57D5-4E1E-A267-64926086A428}" type="pres">
      <dgm:prSet presAssocID="{EFAEFC6A-79A6-4890-A43F-31493C0D5594}" presName="circleA" presStyleLbl="node1" presStyleIdx="0" presStyleCnt="1"/>
      <dgm:spPr/>
    </dgm:pt>
    <dgm:pt modelId="{4574A4B2-5B33-4268-A491-666F5C9CA242}" type="pres">
      <dgm:prSet presAssocID="{EFAEFC6A-79A6-4890-A43F-31493C0D5594}" presName="spaceA" presStyleCnt="0"/>
      <dgm:spPr/>
    </dgm:pt>
  </dgm:ptLst>
  <dgm:cxnLst>
    <dgm:cxn modelId="{AA222B68-78F8-4264-9E98-A6ACB5BE3533}" type="presOf" srcId="{EFAEFC6A-79A6-4890-A43F-31493C0D5594}" destId="{74D77885-4E3A-4AF2-B9B5-C2FB29158291}" srcOrd="0" destOrd="0" presId="urn:microsoft.com/office/officeart/2005/8/layout/hProcess11"/>
    <dgm:cxn modelId="{92BD0FEE-AFA1-4FD9-86C3-7DEDDC8C820E}" type="presOf" srcId="{27B71D27-D766-45D6-9A75-33F5BD39DA9B}" destId="{4E51FBF0-ED06-47EF-BC9A-53E5D7EFE2EE}" srcOrd="0" destOrd="0" presId="urn:microsoft.com/office/officeart/2005/8/layout/hProcess11"/>
    <dgm:cxn modelId="{44D7A0FC-4DBF-4A49-9B27-14D5C43C4715}" srcId="{27B71D27-D766-45D6-9A75-33F5BD39DA9B}" destId="{EFAEFC6A-79A6-4890-A43F-31493C0D5594}" srcOrd="0" destOrd="0" parTransId="{65879CE6-019B-4118-A5F7-7722AA67706B}" sibTransId="{59E8AC28-57C2-412C-A108-5DE859EABE8F}"/>
    <dgm:cxn modelId="{6C701533-AAB9-45E6-8F72-D72CFCFC26B4}" type="presParOf" srcId="{4E51FBF0-ED06-47EF-BC9A-53E5D7EFE2EE}" destId="{BF7FF682-EAB2-4A47-A9C8-B1D22B084479}" srcOrd="0" destOrd="0" presId="urn:microsoft.com/office/officeart/2005/8/layout/hProcess11"/>
    <dgm:cxn modelId="{951824A2-9C67-44FD-A735-CDE67A0AA3DE}" type="presParOf" srcId="{4E51FBF0-ED06-47EF-BC9A-53E5D7EFE2EE}" destId="{7E6ABD1E-E9BD-4411-8009-0A5305491F8C}" srcOrd="1" destOrd="0" presId="urn:microsoft.com/office/officeart/2005/8/layout/hProcess11"/>
    <dgm:cxn modelId="{EF7FF983-8CE2-460A-B56A-D54C045FD28D}" type="presParOf" srcId="{7E6ABD1E-E9BD-4411-8009-0A5305491F8C}" destId="{699D24EE-CE56-4ECC-851E-CCFE457FDA4D}" srcOrd="0" destOrd="0" presId="urn:microsoft.com/office/officeart/2005/8/layout/hProcess11"/>
    <dgm:cxn modelId="{C223F655-C6D5-472D-AF71-B5E716C6C41A}" type="presParOf" srcId="{699D24EE-CE56-4ECC-851E-CCFE457FDA4D}" destId="{74D77885-4E3A-4AF2-B9B5-C2FB29158291}" srcOrd="0" destOrd="0" presId="urn:microsoft.com/office/officeart/2005/8/layout/hProcess11"/>
    <dgm:cxn modelId="{177E872C-DDBF-4166-A1F4-F00BA349490E}" type="presParOf" srcId="{699D24EE-CE56-4ECC-851E-CCFE457FDA4D}" destId="{8B777B93-57D5-4E1E-A267-64926086A428}" srcOrd="1" destOrd="0" presId="urn:microsoft.com/office/officeart/2005/8/layout/hProcess11"/>
    <dgm:cxn modelId="{4D521286-0384-409C-ACD0-C172AAF6F87D}" type="presParOf" srcId="{699D24EE-CE56-4ECC-851E-CCFE457FDA4D}" destId="{4574A4B2-5B33-4268-A491-666F5C9CA24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881E82-6E3E-4762-8F69-F03BF211470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B95716E-ACF7-42C9-BCA8-EA813009F943}">
      <dgm:prSet/>
      <dgm:spPr>
        <a:ln>
          <a:solidFill>
            <a:srgbClr val="B6C55B"/>
          </a:solidFill>
        </a:ln>
      </dgm:spPr>
      <dgm:t>
        <a:bodyPr/>
        <a:lstStyle/>
        <a:p>
          <a:r>
            <a:rPr lang="cs-CZ" sz="1600" b="1" dirty="0"/>
            <a:t>Obavy a rizika během procesu transformace</a:t>
          </a:r>
          <a:endParaRPr lang="cs-CZ" sz="1600" dirty="0"/>
        </a:p>
      </dgm:t>
    </dgm:pt>
    <dgm:pt modelId="{9ECF5862-8E0B-43E0-8182-B066EC549C1A}" type="parTrans" cxnId="{998B384A-B303-4EB3-929F-83F2CC99E6A9}">
      <dgm:prSet/>
      <dgm:spPr/>
      <dgm:t>
        <a:bodyPr/>
        <a:lstStyle/>
        <a:p>
          <a:endParaRPr lang="cs-CZ"/>
        </a:p>
      </dgm:t>
    </dgm:pt>
    <dgm:pt modelId="{9FA82D40-B920-4CB0-AD99-8B3FB504CB90}" type="sibTrans" cxnId="{998B384A-B303-4EB3-929F-83F2CC99E6A9}">
      <dgm:prSet/>
      <dgm:spPr/>
      <dgm:t>
        <a:bodyPr/>
        <a:lstStyle/>
        <a:p>
          <a:endParaRPr lang="cs-CZ"/>
        </a:p>
      </dgm:t>
    </dgm:pt>
    <dgm:pt modelId="{7752CD90-6809-45A9-8D87-5F02826370C0}">
      <dgm:prSet custT="1"/>
      <dgm:spPr>
        <a:ln>
          <a:solidFill>
            <a:srgbClr val="B6C55B"/>
          </a:solidFill>
        </a:ln>
      </dgm:spPr>
      <dgm:t>
        <a:bodyPr/>
        <a:lstStyle/>
        <a:p>
          <a:r>
            <a:rPr lang="cs-CZ" sz="1400" dirty="0"/>
            <a:t>transformace konkrétní organizace je dlouhodobý (několikaletý) proces složený z řady fází zahrnujících přípravu uživatelů i zaměstnanců transformované organizace přes hledání objektů (rodinných domů, bytů, pozemků) odpovídajících jejich potřebám a vyhovujících kritériím transformace, projektovou a realizační přípravu nutných rekonstrukcí či výstavby, až po finanční zajištění realizace, vlastní realizaci a poskytování služeb v přirozeném prostředí běžné společnosti.</a:t>
          </a:r>
        </a:p>
      </dgm:t>
    </dgm:pt>
    <dgm:pt modelId="{D09CC328-2B77-47CA-82DC-7DF2F7E3CBC4}" type="parTrans" cxnId="{F9D4CC93-44AD-47CF-B9BF-C5968DAEF02F}">
      <dgm:prSet/>
      <dgm:spPr/>
      <dgm:t>
        <a:bodyPr/>
        <a:lstStyle/>
        <a:p>
          <a:endParaRPr lang="cs-CZ"/>
        </a:p>
      </dgm:t>
    </dgm:pt>
    <dgm:pt modelId="{9539B0CC-E4CD-404D-BC5F-670600BFF2EF}" type="sibTrans" cxnId="{F9D4CC93-44AD-47CF-B9BF-C5968DAEF02F}">
      <dgm:prSet/>
      <dgm:spPr/>
      <dgm:t>
        <a:bodyPr/>
        <a:lstStyle/>
        <a:p>
          <a:endParaRPr lang="cs-CZ"/>
        </a:p>
      </dgm:t>
    </dgm:pt>
    <dgm:pt modelId="{0F2FA87D-C291-42C1-ADEC-6658216CAF7A}">
      <dgm:prSet custT="1"/>
      <dgm:spPr>
        <a:ln>
          <a:solidFill>
            <a:srgbClr val="B6C55B"/>
          </a:solidFill>
        </a:ln>
      </dgm:spPr>
      <dgm:t>
        <a:bodyPr/>
        <a:lstStyle/>
        <a:p>
          <a:r>
            <a:rPr lang="cs-CZ" sz="1400" dirty="0"/>
            <a:t>náročný proces, a to jak finančně (komunitní služby jsou v porovnání se stávajícími institucemi dražší s ohledem na optimální personální zajištění a dostupnou síť potřebných komunitních služeb v lokalitách),</a:t>
          </a:r>
        </a:p>
      </dgm:t>
    </dgm:pt>
    <dgm:pt modelId="{C9BAC0AE-761F-464B-8493-3BCA68E51C50}" type="parTrans" cxnId="{E5CDD4FB-1C74-48D9-B7C3-613872E9A5FB}">
      <dgm:prSet/>
      <dgm:spPr/>
      <dgm:t>
        <a:bodyPr/>
        <a:lstStyle/>
        <a:p>
          <a:endParaRPr lang="cs-CZ"/>
        </a:p>
      </dgm:t>
    </dgm:pt>
    <dgm:pt modelId="{B0534E2D-350C-468C-896A-B098935A03B4}" type="sibTrans" cxnId="{E5CDD4FB-1C74-48D9-B7C3-613872E9A5FB}">
      <dgm:prSet/>
      <dgm:spPr/>
      <dgm:t>
        <a:bodyPr/>
        <a:lstStyle/>
        <a:p>
          <a:endParaRPr lang="cs-CZ"/>
        </a:p>
      </dgm:t>
    </dgm:pt>
    <dgm:pt modelId="{DED04564-0F45-4C4B-A2BA-4EBEFC231D68}">
      <dgm:prSet custT="1"/>
      <dgm:spPr>
        <a:ln>
          <a:solidFill>
            <a:srgbClr val="B6C55B"/>
          </a:solidFill>
        </a:ln>
      </dgm:spPr>
      <dgm:t>
        <a:bodyPr/>
        <a:lstStyle/>
        <a:p>
          <a:r>
            <a:rPr lang="cs-CZ" sz="1400" dirty="0"/>
            <a:t>obavy z neznámého, nezájem některých opatrovníků o větší autonomii uživatelů </a:t>
          </a:r>
        </a:p>
      </dgm:t>
    </dgm:pt>
    <dgm:pt modelId="{FDBE726D-7DD5-4264-BD5D-2F1668434D39}" type="parTrans" cxnId="{4B67304A-1064-4D6B-812B-FEFDFC19F289}">
      <dgm:prSet/>
      <dgm:spPr/>
      <dgm:t>
        <a:bodyPr/>
        <a:lstStyle/>
        <a:p>
          <a:endParaRPr lang="cs-CZ"/>
        </a:p>
      </dgm:t>
    </dgm:pt>
    <dgm:pt modelId="{CDC5FF58-3601-4483-9823-F92AE7E827D1}" type="sibTrans" cxnId="{4B67304A-1064-4D6B-812B-FEFDFC19F289}">
      <dgm:prSet/>
      <dgm:spPr/>
      <dgm:t>
        <a:bodyPr/>
        <a:lstStyle/>
        <a:p>
          <a:endParaRPr lang="cs-CZ"/>
        </a:p>
      </dgm:t>
    </dgm:pt>
    <dgm:pt modelId="{5AF65201-0B2F-48A3-B22B-34FF1D5E1831}">
      <dgm:prSet custT="1"/>
      <dgm:spPr>
        <a:ln>
          <a:solidFill>
            <a:srgbClr val="B6C55B"/>
          </a:solidFill>
        </a:ln>
      </dgm:spPr>
      <dgm:t>
        <a:bodyPr/>
        <a:lstStyle/>
        <a:p>
          <a:r>
            <a:rPr lang="cs-CZ" sz="1400" dirty="0"/>
            <a:t>konflikty s veřejností, které proběhly i v Olomouckém kraji</a:t>
          </a:r>
        </a:p>
      </dgm:t>
    </dgm:pt>
    <dgm:pt modelId="{4C68BF90-4520-44BC-9731-ADDDED47DB6B}" type="parTrans" cxnId="{1299307F-5A51-47B9-9A1F-6C74C9F4BB33}">
      <dgm:prSet/>
      <dgm:spPr/>
      <dgm:t>
        <a:bodyPr/>
        <a:lstStyle/>
        <a:p>
          <a:endParaRPr lang="cs-CZ"/>
        </a:p>
      </dgm:t>
    </dgm:pt>
    <dgm:pt modelId="{1B398CFB-6EC8-4BFC-ABED-4459F7CF97A2}" type="sibTrans" cxnId="{1299307F-5A51-47B9-9A1F-6C74C9F4BB33}">
      <dgm:prSet/>
      <dgm:spPr/>
      <dgm:t>
        <a:bodyPr/>
        <a:lstStyle/>
        <a:p>
          <a:endParaRPr lang="cs-CZ"/>
        </a:p>
      </dgm:t>
    </dgm:pt>
    <dgm:pt modelId="{844AEEA2-3CEB-4575-B224-8CC83F6FAF65}">
      <dgm:prSet custT="1"/>
      <dgm:spPr>
        <a:ln>
          <a:solidFill>
            <a:srgbClr val="B6C55B"/>
          </a:solidFill>
        </a:ln>
      </dgm:spPr>
      <dgm:t>
        <a:bodyPr/>
        <a:lstStyle/>
        <a:p>
          <a:r>
            <a:rPr lang="cs-CZ" sz="1400" dirty="0"/>
            <a:t>Nemožnost nákupu pozemků pro výstavbu objektů pro osoby s vyšší mírou podpory</a:t>
          </a:r>
        </a:p>
      </dgm:t>
    </dgm:pt>
    <dgm:pt modelId="{03D55BE0-82CF-405F-9CA6-1F3B32DFF196}" type="parTrans" cxnId="{B54F31AE-E941-4E14-A7C6-907053085DD0}">
      <dgm:prSet/>
      <dgm:spPr/>
      <dgm:t>
        <a:bodyPr/>
        <a:lstStyle/>
        <a:p>
          <a:endParaRPr lang="cs-CZ"/>
        </a:p>
      </dgm:t>
    </dgm:pt>
    <dgm:pt modelId="{9348F2C2-89CB-41C2-A1E9-A0C4BD6A0E02}" type="sibTrans" cxnId="{B54F31AE-E941-4E14-A7C6-907053085DD0}">
      <dgm:prSet/>
      <dgm:spPr/>
      <dgm:t>
        <a:bodyPr/>
        <a:lstStyle/>
        <a:p>
          <a:endParaRPr lang="cs-CZ"/>
        </a:p>
      </dgm:t>
    </dgm:pt>
    <dgm:pt modelId="{56730BEA-F814-477D-B363-E46DE11B2C67}">
      <dgm:prSet/>
      <dgm:spPr>
        <a:ln>
          <a:solidFill>
            <a:srgbClr val="B6C55B"/>
          </a:solidFill>
        </a:ln>
      </dgm:spPr>
      <dgm:t>
        <a:bodyPr/>
        <a:lstStyle/>
        <a:p>
          <a:r>
            <a:rPr lang="cs-CZ" b="1" dirty="0"/>
            <a:t>Zkušenosti z praxe ukazují, že po překonání počátečních obav dochází po přestěhování ke zlepšení psychické pohody uživatelů a navázání dobrých vztahů s okolím.</a:t>
          </a:r>
          <a:endParaRPr lang="cs-CZ" dirty="0"/>
        </a:p>
      </dgm:t>
    </dgm:pt>
    <dgm:pt modelId="{C71B63FB-17B2-4175-971B-1C6507A013BA}" type="parTrans" cxnId="{44A07AEB-B178-477A-A455-B6FCC3AEC3AB}">
      <dgm:prSet/>
      <dgm:spPr/>
      <dgm:t>
        <a:bodyPr/>
        <a:lstStyle/>
        <a:p>
          <a:endParaRPr lang="cs-CZ"/>
        </a:p>
      </dgm:t>
    </dgm:pt>
    <dgm:pt modelId="{D3320AB8-7361-4C10-A611-1E12880D5657}" type="sibTrans" cxnId="{44A07AEB-B178-477A-A455-B6FCC3AEC3AB}">
      <dgm:prSet/>
      <dgm:spPr/>
      <dgm:t>
        <a:bodyPr/>
        <a:lstStyle/>
        <a:p>
          <a:endParaRPr lang="cs-CZ"/>
        </a:p>
      </dgm:t>
    </dgm:pt>
    <dgm:pt modelId="{4A98936B-D89F-4B3D-9912-5A84880920C6}" type="pres">
      <dgm:prSet presAssocID="{A3881E82-6E3E-4762-8F69-F03BF2114703}" presName="compositeShape" presStyleCnt="0">
        <dgm:presLayoutVars>
          <dgm:dir/>
          <dgm:resizeHandles/>
        </dgm:presLayoutVars>
      </dgm:prSet>
      <dgm:spPr/>
    </dgm:pt>
    <dgm:pt modelId="{CD231B98-8F2A-4136-A710-E9E95E820600}" type="pres">
      <dgm:prSet presAssocID="{A3881E82-6E3E-4762-8F69-F03BF2114703}" presName="pyramid" presStyleLbl="node1" presStyleIdx="0" presStyleCnt="1"/>
      <dgm:spPr>
        <a:solidFill>
          <a:srgbClr val="A5C659"/>
        </a:solidFill>
      </dgm:spPr>
    </dgm:pt>
    <dgm:pt modelId="{07A306D1-FA53-4FCF-8ED6-D77DFCE81D46}" type="pres">
      <dgm:prSet presAssocID="{A3881E82-6E3E-4762-8F69-F03BF2114703}" presName="theList" presStyleCnt="0"/>
      <dgm:spPr/>
    </dgm:pt>
    <dgm:pt modelId="{3AE8CAAA-4E02-4D90-96F6-1C9DCBC8B2A9}" type="pres">
      <dgm:prSet presAssocID="{0B95716E-ACF7-42C9-BCA8-EA813009F943}" presName="aNode" presStyleLbl="fgAcc1" presStyleIdx="0" presStyleCnt="2" custScaleX="290876" custScaleY="255312" custLinFactY="10724" custLinFactNeighborY="100000">
        <dgm:presLayoutVars>
          <dgm:bulletEnabled val="1"/>
        </dgm:presLayoutVars>
      </dgm:prSet>
      <dgm:spPr/>
    </dgm:pt>
    <dgm:pt modelId="{5AC7C25C-72BA-4AF5-90D9-511885856C88}" type="pres">
      <dgm:prSet presAssocID="{0B95716E-ACF7-42C9-BCA8-EA813009F943}" presName="aSpace" presStyleCnt="0"/>
      <dgm:spPr/>
    </dgm:pt>
    <dgm:pt modelId="{F2111C73-EF8A-4F2C-908A-70160E272FAB}" type="pres">
      <dgm:prSet presAssocID="{56730BEA-F814-477D-B363-E46DE11B2C67}" presName="aNode" presStyleLbl="fgAcc1" presStyleIdx="1" presStyleCnt="2" custScaleX="120348" custScaleY="139984" custLinFactY="17408" custLinFactNeighborX="8214" custLinFactNeighborY="100000">
        <dgm:presLayoutVars>
          <dgm:bulletEnabled val="1"/>
        </dgm:presLayoutVars>
      </dgm:prSet>
      <dgm:spPr/>
    </dgm:pt>
    <dgm:pt modelId="{F28F833D-16EF-45BD-BDDF-73950AFFAF8B}" type="pres">
      <dgm:prSet presAssocID="{56730BEA-F814-477D-B363-E46DE11B2C67}" presName="aSpace" presStyleCnt="0"/>
      <dgm:spPr/>
    </dgm:pt>
  </dgm:ptLst>
  <dgm:cxnLst>
    <dgm:cxn modelId="{92FEE80D-F343-49E7-9E38-40BBFE4A9E68}" type="presOf" srcId="{844AEEA2-3CEB-4575-B224-8CC83F6FAF65}" destId="{3AE8CAAA-4E02-4D90-96F6-1C9DCBC8B2A9}" srcOrd="0" destOrd="5" presId="urn:microsoft.com/office/officeart/2005/8/layout/pyramid2"/>
    <dgm:cxn modelId="{88D50838-B8D8-448C-B5D4-7D69E2FFF7FA}" type="presOf" srcId="{A3881E82-6E3E-4762-8F69-F03BF2114703}" destId="{4A98936B-D89F-4B3D-9912-5A84880920C6}" srcOrd="0" destOrd="0" presId="urn:microsoft.com/office/officeart/2005/8/layout/pyramid2"/>
    <dgm:cxn modelId="{B294FA41-B072-4FCC-AC77-FEEE018369E1}" type="presOf" srcId="{0B95716E-ACF7-42C9-BCA8-EA813009F943}" destId="{3AE8CAAA-4E02-4D90-96F6-1C9DCBC8B2A9}" srcOrd="0" destOrd="0" presId="urn:microsoft.com/office/officeart/2005/8/layout/pyramid2"/>
    <dgm:cxn modelId="{A6467164-815D-4FD6-A359-B8F68F74C0BE}" type="presOf" srcId="{7752CD90-6809-45A9-8D87-5F02826370C0}" destId="{3AE8CAAA-4E02-4D90-96F6-1C9DCBC8B2A9}" srcOrd="0" destOrd="1" presId="urn:microsoft.com/office/officeart/2005/8/layout/pyramid2"/>
    <dgm:cxn modelId="{4B67304A-1064-4D6B-812B-FEFDFC19F289}" srcId="{0B95716E-ACF7-42C9-BCA8-EA813009F943}" destId="{DED04564-0F45-4C4B-A2BA-4EBEFC231D68}" srcOrd="2" destOrd="0" parTransId="{FDBE726D-7DD5-4264-BD5D-2F1668434D39}" sibTransId="{CDC5FF58-3601-4483-9823-F92AE7E827D1}"/>
    <dgm:cxn modelId="{998B384A-B303-4EB3-929F-83F2CC99E6A9}" srcId="{A3881E82-6E3E-4762-8F69-F03BF2114703}" destId="{0B95716E-ACF7-42C9-BCA8-EA813009F943}" srcOrd="0" destOrd="0" parTransId="{9ECF5862-8E0B-43E0-8182-B066EC549C1A}" sibTransId="{9FA82D40-B920-4CB0-AD99-8B3FB504CB90}"/>
    <dgm:cxn modelId="{04EEA06C-2A67-448B-8F7E-C5883CC0EB13}" type="presOf" srcId="{0F2FA87D-C291-42C1-ADEC-6658216CAF7A}" destId="{3AE8CAAA-4E02-4D90-96F6-1C9DCBC8B2A9}" srcOrd="0" destOrd="2" presId="urn:microsoft.com/office/officeart/2005/8/layout/pyramid2"/>
    <dgm:cxn modelId="{1299307F-5A51-47B9-9A1F-6C74C9F4BB33}" srcId="{0B95716E-ACF7-42C9-BCA8-EA813009F943}" destId="{5AF65201-0B2F-48A3-B22B-34FF1D5E1831}" srcOrd="3" destOrd="0" parTransId="{4C68BF90-4520-44BC-9731-ADDDED47DB6B}" sibTransId="{1B398CFB-6EC8-4BFC-ABED-4459F7CF97A2}"/>
    <dgm:cxn modelId="{F9D4CC93-44AD-47CF-B9BF-C5968DAEF02F}" srcId="{0B95716E-ACF7-42C9-BCA8-EA813009F943}" destId="{7752CD90-6809-45A9-8D87-5F02826370C0}" srcOrd="0" destOrd="0" parTransId="{D09CC328-2B77-47CA-82DC-7DF2F7E3CBC4}" sibTransId="{9539B0CC-E4CD-404D-BC5F-670600BFF2EF}"/>
    <dgm:cxn modelId="{B54F31AE-E941-4E14-A7C6-907053085DD0}" srcId="{0B95716E-ACF7-42C9-BCA8-EA813009F943}" destId="{844AEEA2-3CEB-4575-B224-8CC83F6FAF65}" srcOrd="4" destOrd="0" parTransId="{03D55BE0-82CF-405F-9CA6-1F3B32DFF196}" sibTransId="{9348F2C2-89CB-41C2-A1E9-A0C4BD6A0E02}"/>
    <dgm:cxn modelId="{AE9137C4-7500-4136-942B-C7E5176AD1E4}" type="presOf" srcId="{5AF65201-0B2F-48A3-B22B-34FF1D5E1831}" destId="{3AE8CAAA-4E02-4D90-96F6-1C9DCBC8B2A9}" srcOrd="0" destOrd="4" presId="urn:microsoft.com/office/officeart/2005/8/layout/pyramid2"/>
    <dgm:cxn modelId="{A260FECC-0D66-41BD-B8E0-9EC95CD7D170}" type="presOf" srcId="{DED04564-0F45-4C4B-A2BA-4EBEFC231D68}" destId="{3AE8CAAA-4E02-4D90-96F6-1C9DCBC8B2A9}" srcOrd="0" destOrd="3" presId="urn:microsoft.com/office/officeart/2005/8/layout/pyramid2"/>
    <dgm:cxn modelId="{311C7AD4-67AA-4112-821B-DC620599CC41}" type="presOf" srcId="{56730BEA-F814-477D-B363-E46DE11B2C67}" destId="{F2111C73-EF8A-4F2C-908A-70160E272FAB}" srcOrd="0" destOrd="0" presId="urn:microsoft.com/office/officeart/2005/8/layout/pyramid2"/>
    <dgm:cxn modelId="{44A07AEB-B178-477A-A455-B6FCC3AEC3AB}" srcId="{A3881E82-6E3E-4762-8F69-F03BF2114703}" destId="{56730BEA-F814-477D-B363-E46DE11B2C67}" srcOrd="1" destOrd="0" parTransId="{C71B63FB-17B2-4175-971B-1C6507A013BA}" sibTransId="{D3320AB8-7361-4C10-A611-1E12880D5657}"/>
    <dgm:cxn modelId="{E5CDD4FB-1C74-48D9-B7C3-613872E9A5FB}" srcId="{0B95716E-ACF7-42C9-BCA8-EA813009F943}" destId="{0F2FA87D-C291-42C1-ADEC-6658216CAF7A}" srcOrd="1" destOrd="0" parTransId="{C9BAC0AE-761F-464B-8493-3BCA68E51C50}" sibTransId="{B0534E2D-350C-468C-896A-B098935A03B4}"/>
    <dgm:cxn modelId="{0FD3FEE9-8923-418B-88E2-A97069C95FC9}" type="presParOf" srcId="{4A98936B-D89F-4B3D-9912-5A84880920C6}" destId="{CD231B98-8F2A-4136-A710-E9E95E820600}" srcOrd="0" destOrd="0" presId="urn:microsoft.com/office/officeart/2005/8/layout/pyramid2"/>
    <dgm:cxn modelId="{425D359C-5C81-4543-A4F1-3EA6921F2C5D}" type="presParOf" srcId="{4A98936B-D89F-4B3D-9912-5A84880920C6}" destId="{07A306D1-FA53-4FCF-8ED6-D77DFCE81D46}" srcOrd="1" destOrd="0" presId="urn:microsoft.com/office/officeart/2005/8/layout/pyramid2"/>
    <dgm:cxn modelId="{4DBD303B-258F-4AB6-BBAF-900DF5F42EF2}" type="presParOf" srcId="{07A306D1-FA53-4FCF-8ED6-D77DFCE81D46}" destId="{3AE8CAAA-4E02-4D90-96F6-1C9DCBC8B2A9}" srcOrd="0" destOrd="0" presId="urn:microsoft.com/office/officeart/2005/8/layout/pyramid2"/>
    <dgm:cxn modelId="{97620B33-B6E1-4554-9804-32A4FF6B8D9A}" type="presParOf" srcId="{07A306D1-FA53-4FCF-8ED6-D77DFCE81D46}" destId="{5AC7C25C-72BA-4AF5-90D9-511885856C88}" srcOrd="1" destOrd="0" presId="urn:microsoft.com/office/officeart/2005/8/layout/pyramid2"/>
    <dgm:cxn modelId="{05FC370B-AE64-4681-B7E5-C4D500C4F592}" type="presParOf" srcId="{07A306D1-FA53-4FCF-8ED6-D77DFCE81D46}" destId="{F2111C73-EF8A-4F2C-908A-70160E272FAB}" srcOrd="2" destOrd="0" presId="urn:microsoft.com/office/officeart/2005/8/layout/pyramid2"/>
    <dgm:cxn modelId="{96FFCFFE-173F-43A7-A15E-6AD0D6AC7DDC}" type="presParOf" srcId="{07A306D1-FA53-4FCF-8ED6-D77DFCE81D46}" destId="{F28F833D-16EF-45BD-BDDF-73950AFFAF8B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13A181-E277-4877-B5F6-72F9E17B364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BD0D776-F7C1-426A-98AA-F919B75988B4}">
      <dgm:prSet/>
      <dgm:spPr/>
      <dgm:t>
        <a:bodyPr/>
        <a:lstStyle/>
        <a:p>
          <a:r>
            <a:rPr lang="cs-CZ" dirty="0"/>
            <a:t>v současné době zejména mladí lidé a děti se zdravotním postižením žijí ve svém přirozeném domácím prostředí a na péči o ně se podílejí zpravidla rodiče nebo jiné pečující osoby, příp. využívají terénní a ambulantní služby,</a:t>
          </a:r>
        </a:p>
      </dgm:t>
    </dgm:pt>
    <dgm:pt modelId="{C7BCFF75-D84B-4A72-BA33-4F704047FA81}" type="parTrans" cxnId="{B5119204-98EF-4351-9309-287C745F762A}">
      <dgm:prSet/>
      <dgm:spPr/>
      <dgm:t>
        <a:bodyPr/>
        <a:lstStyle/>
        <a:p>
          <a:endParaRPr lang="cs-CZ"/>
        </a:p>
      </dgm:t>
    </dgm:pt>
    <dgm:pt modelId="{6E78D406-33A6-4E69-8D6F-6CAA065B3CC9}" type="sibTrans" cxnId="{B5119204-98EF-4351-9309-287C745F762A}">
      <dgm:prSet/>
      <dgm:spPr/>
      <dgm:t>
        <a:bodyPr/>
        <a:lstStyle/>
        <a:p>
          <a:endParaRPr lang="cs-CZ"/>
        </a:p>
      </dgm:t>
    </dgm:pt>
    <dgm:pt modelId="{D3D03256-1B7B-43EB-8A7F-C20EEE14C901}">
      <dgm:prSet/>
      <dgm:spPr/>
      <dgm:t>
        <a:bodyPr/>
        <a:lstStyle/>
        <a:p>
          <a:r>
            <a:rPr lang="cs-CZ" dirty="0"/>
            <a:t>lze předpokládat, že se stárnutím těchto lidí i jejich rodičů nastane doba, kdy taková kombinace péče nebude možná a v budoucnu poroste poptávka po pobytových službách komunitního charakteru. </a:t>
          </a:r>
        </a:p>
      </dgm:t>
    </dgm:pt>
    <dgm:pt modelId="{D1C839C0-CA92-49C8-8963-F226C13D768B}" type="parTrans" cxnId="{84CB59DA-7371-4D36-820B-32ECAC434F49}">
      <dgm:prSet/>
      <dgm:spPr/>
      <dgm:t>
        <a:bodyPr/>
        <a:lstStyle/>
        <a:p>
          <a:endParaRPr lang="cs-CZ"/>
        </a:p>
      </dgm:t>
    </dgm:pt>
    <dgm:pt modelId="{02C1C95C-FE4F-4318-97EA-E382E6767A3D}" type="sibTrans" cxnId="{84CB59DA-7371-4D36-820B-32ECAC434F49}">
      <dgm:prSet/>
      <dgm:spPr/>
      <dgm:t>
        <a:bodyPr/>
        <a:lstStyle/>
        <a:p>
          <a:endParaRPr lang="cs-CZ"/>
        </a:p>
      </dgm:t>
    </dgm:pt>
    <dgm:pt modelId="{32C8CD28-0D8B-4E98-9A2B-F49162E17CAC}" type="pres">
      <dgm:prSet presAssocID="{0113A181-E277-4877-B5F6-72F9E17B364E}" presName="compositeShape" presStyleCnt="0">
        <dgm:presLayoutVars>
          <dgm:chMax val="7"/>
          <dgm:dir/>
          <dgm:resizeHandles val="exact"/>
        </dgm:presLayoutVars>
      </dgm:prSet>
      <dgm:spPr/>
    </dgm:pt>
    <dgm:pt modelId="{6466FD16-F5B1-4708-8D1B-3859FB296665}" type="pres">
      <dgm:prSet presAssocID="{1BD0D776-F7C1-426A-98AA-F919B75988B4}" presName="circ1" presStyleLbl="vennNode1" presStyleIdx="0" presStyleCnt="2" custScaleX="140678" custLinFactNeighborX="-16920" custLinFactNeighborY="274"/>
      <dgm:spPr/>
    </dgm:pt>
    <dgm:pt modelId="{81D706A7-983C-4FA5-80F8-D23DCF84B299}" type="pres">
      <dgm:prSet presAssocID="{1BD0D776-F7C1-426A-98AA-F919B75988B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A224927-139B-41D1-B4A0-1CD27580E126}" type="pres">
      <dgm:prSet presAssocID="{D3D03256-1B7B-43EB-8A7F-C20EEE14C901}" presName="circ2" presStyleLbl="vennNode1" presStyleIdx="1" presStyleCnt="2" custScaleX="156607" custLinFactNeighborX="34911" custLinFactNeighborY="-2570"/>
      <dgm:spPr/>
    </dgm:pt>
    <dgm:pt modelId="{AD403F49-4910-44D5-8E54-A2BC992B068A}" type="pres">
      <dgm:prSet presAssocID="{D3D03256-1B7B-43EB-8A7F-C20EEE14C90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5119204-98EF-4351-9309-287C745F762A}" srcId="{0113A181-E277-4877-B5F6-72F9E17B364E}" destId="{1BD0D776-F7C1-426A-98AA-F919B75988B4}" srcOrd="0" destOrd="0" parTransId="{C7BCFF75-D84B-4A72-BA33-4F704047FA81}" sibTransId="{6E78D406-33A6-4E69-8D6F-6CAA065B3CC9}"/>
    <dgm:cxn modelId="{59EB8E0F-F5CC-4FDD-8E90-2AE64D772BE1}" type="presOf" srcId="{D3D03256-1B7B-43EB-8A7F-C20EEE14C901}" destId="{AA224927-139B-41D1-B4A0-1CD27580E126}" srcOrd="0" destOrd="0" presId="urn:microsoft.com/office/officeart/2005/8/layout/venn1"/>
    <dgm:cxn modelId="{37CA833D-3BEF-4B00-B5A5-5A44AAAC3011}" type="presOf" srcId="{D3D03256-1B7B-43EB-8A7F-C20EEE14C901}" destId="{AD403F49-4910-44D5-8E54-A2BC992B068A}" srcOrd="1" destOrd="0" presId="urn:microsoft.com/office/officeart/2005/8/layout/venn1"/>
    <dgm:cxn modelId="{9AC5BC67-7473-4670-8FCA-2DF7ED3C73F1}" type="presOf" srcId="{1BD0D776-F7C1-426A-98AA-F919B75988B4}" destId="{6466FD16-F5B1-4708-8D1B-3859FB296665}" srcOrd="0" destOrd="0" presId="urn:microsoft.com/office/officeart/2005/8/layout/venn1"/>
    <dgm:cxn modelId="{84CB59DA-7371-4D36-820B-32ECAC434F49}" srcId="{0113A181-E277-4877-B5F6-72F9E17B364E}" destId="{D3D03256-1B7B-43EB-8A7F-C20EEE14C901}" srcOrd="1" destOrd="0" parTransId="{D1C839C0-CA92-49C8-8963-F226C13D768B}" sibTransId="{02C1C95C-FE4F-4318-97EA-E382E6767A3D}"/>
    <dgm:cxn modelId="{FED875F0-4731-439A-B09E-9B8D9DBEFADE}" type="presOf" srcId="{1BD0D776-F7C1-426A-98AA-F919B75988B4}" destId="{81D706A7-983C-4FA5-80F8-D23DCF84B299}" srcOrd="1" destOrd="0" presId="urn:microsoft.com/office/officeart/2005/8/layout/venn1"/>
    <dgm:cxn modelId="{737D98F2-0686-41B3-B842-B052053D239E}" type="presOf" srcId="{0113A181-E277-4877-B5F6-72F9E17B364E}" destId="{32C8CD28-0D8B-4E98-9A2B-F49162E17CAC}" srcOrd="0" destOrd="0" presId="urn:microsoft.com/office/officeart/2005/8/layout/venn1"/>
    <dgm:cxn modelId="{25D0B5D2-9C5D-4F6E-A2AF-74AB9765D755}" type="presParOf" srcId="{32C8CD28-0D8B-4E98-9A2B-F49162E17CAC}" destId="{6466FD16-F5B1-4708-8D1B-3859FB296665}" srcOrd="0" destOrd="0" presId="urn:microsoft.com/office/officeart/2005/8/layout/venn1"/>
    <dgm:cxn modelId="{7C671FB1-61BE-43D9-A589-5BA86B6DF708}" type="presParOf" srcId="{32C8CD28-0D8B-4E98-9A2B-F49162E17CAC}" destId="{81D706A7-983C-4FA5-80F8-D23DCF84B299}" srcOrd="1" destOrd="0" presId="urn:microsoft.com/office/officeart/2005/8/layout/venn1"/>
    <dgm:cxn modelId="{1433DD45-FD52-4CBF-A25C-D558415762EF}" type="presParOf" srcId="{32C8CD28-0D8B-4E98-9A2B-F49162E17CAC}" destId="{AA224927-139B-41D1-B4A0-1CD27580E126}" srcOrd="2" destOrd="0" presId="urn:microsoft.com/office/officeart/2005/8/layout/venn1"/>
    <dgm:cxn modelId="{99A26FD2-4033-4D31-805F-0A885281E467}" type="presParOf" srcId="{32C8CD28-0D8B-4E98-9A2B-F49162E17CAC}" destId="{AD403F49-4910-44D5-8E54-A2BC992B068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C9100D-3DC1-4EB7-A57E-80A970D92B2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CB43314-9C55-420B-AD95-E0B466758DED}">
      <dgm:prSet custT="1"/>
      <dgm:spPr>
        <a:solidFill>
          <a:srgbClr val="A5C659"/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</a:rPr>
            <a:t>Dobrá praxe</a:t>
          </a:r>
          <a:endParaRPr lang="cs-CZ" sz="2000" dirty="0">
            <a:solidFill>
              <a:schemeClr val="tx1"/>
            </a:solidFill>
          </a:endParaRPr>
        </a:p>
      </dgm:t>
    </dgm:pt>
    <dgm:pt modelId="{490A066B-4B42-4D68-B5CD-F8794F541066}" type="parTrans" cxnId="{1B4D4A51-E388-46B4-BA0E-C17FE5BB694D}">
      <dgm:prSet/>
      <dgm:spPr/>
      <dgm:t>
        <a:bodyPr/>
        <a:lstStyle/>
        <a:p>
          <a:endParaRPr lang="cs-CZ"/>
        </a:p>
      </dgm:t>
    </dgm:pt>
    <dgm:pt modelId="{9D1CE4D4-CF3F-4FA8-AE58-C7E420773E67}" type="sibTrans" cxnId="{1B4D4A51-E388-46B4-BA0E-C17FE5BB694D}">
      <dgm:prSet/>
      <dgm:spPr/>
      <dgm:t>
        <a:bodyPr/>
        <a:lstStyle/>
        <a:p>
          <a:endParaRPr lang="cs-CZ"/>
        </a:p>
      </dgm:t>
    </dgm:pt>
    <dgm:pt modelId="{F31A07E3-9429-4337-814D-60E785E8D5BE}">
      <dgm:prSet custT="1"/>
      <dgm:spPr>
        <a:solidFill>
          <a:srgbClr val="A5C659"/>
        </a:solidFill>
      </dgm:spPr>
      <dgm:t>
        <a:bodyPr/>
        <a:lstStyle/>
        <a:p>
          <a:r>
            <a:rPr lang="cs-CZ" sz="2000" dirty="0">
              <a:solidFill>
                <a:schemeClr val="tx1"/>
              </a:solidFill>
            </a:rPr>
            <a:t>V rámci mediální kampaně pilotního projektu Podpora transformace sociálních služeb bylo natočeno pět krátkých filmů, které mají přiblížit proces transformace sociálních služeb v České republice,</a:t>
          </a:r>
        </a:p>
      </dgm:t>
    </dgm:pt>
    <dgm:pt modelId="{0E4BA5DA-80CA-49B7-801A-3CF6B7AFDD3B}" type="parTrans" cxnId="{B705884D-25C2-401A-9E93-392BBBA098DA}">
      <dgm:prSet/>
      <dgm:spPr/>
      <dgm:t>
        <a:bodyPr/>
        <a:lstStyle/>
        <a:p>
          <a:endParaRPr lang="cs-CZ"/>
        </a:p>
      </dgm:t>
    </dgm:pt>
    <dgm:pt modelId="{0F53AE49-C59A-445C-B6DC-C8BAE64D200D}" type="sibTrans" cxnId="{B705884D-25C2-401A-9E93-392BBBA098DA}">
      <dgm:prSet/>
      <dgm:spPr/>
      <dgm:t>
        <a:bodyPr/>
        <a:lstStyle/>
        <a:p>
          <a:endParaRPr lang="cs-CZ"/>
        </a:p>
      </dgm:t>
    </dgm:pt>
    <dgm:pt modelId="{7064964B-C164-4EEB-A878-1122E8ECA245}">
      <dgm:prSet custT="1"/>
      <dgm:spPr>
        <a:solidFill>
          <a:srgbClr val="A5C659"/>
        </a:solidFill>
      </dgm:spPr>
      <dgm:t>
        <a:bodyPr/>
        <a:lstStyle/>
        <a:p>
          <a:r>
            <a:rPr lang="cs-CZ" sz="2000" dirty="0">
              <a:solidFill>
                <a:schemeClr val="tx1"/>
              </a:solidFill>
            </a:rPr>
            <a:t>tyto krátké filmy byly natočeny pod vedením mladého talentovaného režiséra Luďka Svobody, který jezdil po zařízeních, která byla zařazena do pilotního projektu a zde zachycoval buď konkrétní příběhy samotných klientů, nebo pohled profesionálů, kteří se v sociálních službách pohybují.  </a:t>
          </a:r>
        </a:p>
      </dgm:t>
    </dgm:pt>
    <dgm:pt modelId="{1727E16F-5329-4F82-B774-8E5F6355E064}" type="parTrans" cxnId="{2C4151DE-7014-4A20-8370-3630F36A965A}">
      <dgm:prSet/>
      <dgm:spPr/>
      <dgm:t>
        <a:bodyPr/>
        <a:lstStyle/>
        <a:p>
          <a:endParaRPr lang="cs-CZ"/>
        </a:p>
      </dgm:t>
    </dgm:pt>
    <dgm:pt modelId="{B657FA6F-5628-4715-8DB5-48FF838BD98F}" type="sibTrans" cxnId="{2C4151DE-7014-4A20-8370-3630F36A965A}">
      <dgm:prSet/>
      <dgm:spPr/>
      <dgm:t>
        <a:bodyPr/>
        <a:lstStyle/>
        <a:p>
          <a:endParaRPr lang="cs-CZ"/>
        </a:p>
      </dgm:t>
    </dgm:pt>
    <dgm:pt modelId="{5B7499B4-5EB2-497C-AE7E-465371C25723}">
      <dgm:prSet custT="1"/>
      <dgm:spPr>
        <a:solidFill>
          <a:schemeClr val="bg2"/>
        </a:solidFill>
      </dgm:spPr>
      <dgm:t>
        <a:bodyPr/>
        <a:lstStyle/>
        <a:p>
          <a:r>
            <a:rPr lang="cs-CZ" sz="2000" dirty="0">
              <a:hlinkClick xmlns:r="http://schemas.openxmlformats.org/officeDocument/2006/relationships" r:id="rId1"/>
            </a:rPr>
            <a:t>http://www.trass.cz/index.php/transformace/dobra-praxe/</a:t>
          </a:r>
          <a:r>
            <a:rPr lang="cs-CZ" sz="2000" dirty="0"/>
            <a:t> </a:t>
          </a:r>
        </a:p>
      </dgm:t>
    </dgm:pt>
    <dgm:pt modelId="{C4A2331E-8CAB-4FC7-9F16-07B4B58B4197}" type="parTrans" cxnId="{F6E698ED-6EEA-4AD7-AB4B-E7ED551F86DF}">
      <dgm:prSet/>
      <dgm:spPr/>
      <dgm:t>
        <a:bodyPr/>
        <a:lstStyle/>
        <a:p>
          <a:endParaRPr lang="cs-CZ"/>
        </a:p>
      </dgm:t>
    </dgm:pt>
    <dgm:pt modelId="{CC4890C4-DE01-474F-830E-EABA573A6443}" type="sibTrans" cxnId="{F6E698ED-6EEA-4AD7-AB4B-E7ED551F86DF}">
      <dgm:prSet/>
      <dgm:spPr/>
      <dgm:t>
        <a:bodyPr/>
        <a:lstStyle/>
        <a:p>
          <a:endParaRPr lang="cs-CZ"/>
        </a:p>
      </dgm:t>
    </dgm:pt>
    <dgm:pt modelId="{1885632D-8483-45CA-A398-B0CF4278DE57}">
      <dgm:prSet custT="1"/>
      <dgm:spPr>
        <a:solidFill>
          <a:srgbClr val="A5C659"/>
        </a:solidFill>
      </dgm:spPr>
      <dgm:t>
        <a:bodyPr/>
        <a:lstStyle/>
        <a:p>
          <a:endParaRPr lang="cs-CZ" sz="2000" dirty="0">
            <a:solidFill>
              <a:schemeClr val="tx1"/>
            </a:solidFill>
          </a:endParaRPr>
        </a:p>
      </dgm:t>
    </dgm:pt>
    <dgm:pt modelId="{D1B7BE10-BFDC-4B13-A674-4715FA3BB072}" type="parTrans" cxnId="{E34FC916-4DFF-451F-B372-49B3812E3696}">
      <dgm:prSet/>
      <dgm:spPr/>
      <dgm:t>
        <a:bodyPr/>
        <a:lstStyle/>
        <a:p>
          <a:endParaRPr lang="cs-CZ"/>
        </a:p>
      </dgm:t>
    </dgm:pt>
    <dgm:pt modelId="{E050C24B-20A4-44F1-BA56-B098574B007C}" type="sibTrans" cxnId="{E34FC916-4DFF-451F-B372-49B3812E3696}">
      <dgm:prSet/>
      <dgm:spPr/>
      <dgm:t>
        <a:bodyPr/>
        <a:lstStyle/>
        <a:p>
          <a:endParaRPr lang="cs-CZ"/>
        </a:p>
      </dgm:t>
    </dgm:pt>
    <dgm:pt modelId="{6A9FE39A-354E-4BBB-AA0B-57F7744152B4}" type="pres">
      <dgm:prSet presAssocID="{14C9100D-3DC1-4EB7-A57E-80A970D92B29}" presName="Name0" presStyleCnt="0">
        <dgm:presLayoutVars>
          <dgm:dir/>
          <dgm:resizeHandles val="exact"/>
        </dgm:presLayoutVars>
      </dgm:prSet>
      <dgm:spPr/>
    </dgm:pt>
    <dgm:pt modelId="{7F2A24EA-D8E2-4C88-AB12-DCAE34CE44D6}" type="pres">
      <dgm:prSet presAssocID="{3CB43314-9C55-420B-AD95-E0B466758DED}" presName="node" presStyleLbl="node1" presStyleIdx="0" presStyleCnt="2" custScaleX="196092" custScaleY="191696">
        <dgm:presLayoutVars>
          <dgm:bulletEnabled val="1"/>
        </dgm:presLayoutVars>
      </dgm:prSet>
      <dgm:spPr/>
    </dgm:pt>
    <dgm:pt modelId="{908F9181-8F8B-425C-83D9-584C611CE1E0}" type="pres">
      <dgm:prSet presAssocID="{9D1CE4D4-CF3F-4FA8-AE58-C7E420773E67}" presName="sibTrans" presStyleLbl="sibTrans2D1" presStyleIdx="0" presStyleCnt="1"/>
      <dgm:spPr/>
    </dgm:pt>
    <dgm:pt modelId="{9C5EDB0E-4F1F-4E0D-BE59-3788F83A7BF3}" type="pres">
      <dgm:prSet presAssocID="{9D1CE4D4-CF3F-4FA8-AE58-C7E420773E67}" presName="connectorText" presStyleLbl="sibTrans2D1" presStyleIdx="0" presStyleCnt="1"/>
      <dgm:spPr/>
    </dgm:pt>
    <dgm:pt modelId="{B7B9C5BC-FC83-476D-A910-F4571B320871}" type="pres">
      <dgm:prSet presAssocID="{5B7499B4-5EB2-497C-AE7E-465371C25723}" presName="node" presStyleLbl="node1" presStyleIdx="1" presStyleCnt="2" custScaleX="147378" custScaleY="75737" custLinFactNeighborX="-19940" custLinFactNeighborY="-686">
        <dgm:presLayoutVars>
          <dgm:bulletEnabled val="1"/>
        </dgm:presLayoutVars>
      </dgm:prSet>
      <dgm:spPr/>
    </dgm:pt>
  </dgm:ptLst>
  <dgm:cxnLst>
    <dgm:cxn modelId="{AC65BD05-590C-49B8-B4F5-602238FF727F}" type="presOf" srcId="{7064964B-C164-4EEB-A878-1122E8ECA245}" destId="{7F2A24EA-D8E2-4C88-AB12-DCAE34CE44D6}" srcOrd="0" destOrd="3" presId="urn:microsoft.com/office/officeart/2005/8/layout/process1"/>
    <dgm:cxn modelId="{E4EFC90F-477F-4465-B94D-095FD1FD061B}" type="presOf" srcId="{F31A07E3-9429-4337-814D-60E785E8D5BE}" destId="{7F2A24EA-D8E2-4C88-AB12-DCAE34CE44D6}" srcOrd="0" destOrd="1" presId="urn:microsoft.com/office/officeart/2005/8/layout/process1"/>
    <dgm:cxn modelId="{38449514-3278-4372-A2E5-9CA83C3A2F04}" type="presOf" srcId="{9D1CE4D4-CF3F-4FA8-AE58-C7E420773E67}" destId="{9C5EDB0E-4F1F-4E0D-BE59-3788F83A7BF3}" srcOrd="1" destOrd="0" presId="urn:microsoft.com/office/officeart/2005/8/layout/process1"/>
    <dgm:cxn modelId="{E34FC916-4DFF-451F-B372-49B3812E3696}" srcId="{3CB43314-9C55-420B-AD95-E0B466758DED}" destId="{1885632D-8483-45CA-A398-B0CF4278DE57}" srcOrd="1" destOrd="0" parTransId="{D1B7BE10-BFDC-4B13-A674-4715FA3BB072}" sibTransId="{E050C24B-20A4-44F1-BA56-B098574B007C}"/>
    <dgm:cxn modelId="{B705884D-25C2-401A-9E93-392BBBA098DA}" srcId="{3CB43314-9C55-420B-AD95-E0B466758DED}" destId="{F31A07E3-9429-4337-814D-60E785E8D5BE}" srcOrd="0" destOrd="0" parTransId="{0E4BA5DA-80CA-49B7-801A-3CF6B7AFDD3B}" sibTransId="{0F53AE49-C59A-445C-B6DC-C8BAE64D200D}"/>
    <dgm:cxn modelId="{1B4D4A51-E388-46B4-BA0E-C17FE5BB694D}" srcId="{14C9100D-3DC1-4EB7-A57E-80A970D92B29}" destId="{3CB43314-9C55-420B-AD95-E0B466758DED}" srcOrd="0" destOrd="0" parTransId="{490A066B-4B42-4D68-B5CD-F8794F541066}" sibTransId="{9D1CE4D4-CF3F-4FA8-AE58-C7E420773E67}"/>
    <dgm:cxn modelId="{2F7F027D-8714-4D39-92D3-A409CA9DDFAC}" type="presOf" srcId="{5B7499B4-5EB2-497C-AE7E-465371C25723}" destId="{B7B9C5BC-FC83-476D-A910-F4571B320871}" srcOrd="0" destOrd="0" presId="urn:microsoft.com/office/officeart/2005/8/layout/process1"/>
    <dgm:cxn modelId="{57A9868B-3423-4375-A64C-A73DDE62DDBB}" type="presOf" srcId="{9D1CE4D4-CF3F-4FA8-AE58-C7E420773E67}" destId="{908F9181-8F8B-425C-83D9-584C611CE1E0}" srcOrd="0" destOrd="0" presId="urn:microsoft.com/office/officeart/2005/8/layout/process1"/>
    <dgm:cxn modelId="{CA850A8F-E291-4AE3-8D2C-F4D0F6F9E44F}" type="presOf" srcId="{1885632D-8483-45CA-A398-B0CF4278DE57}" destId="{7F2A24EA-D8E2-4C88-AB12-DCAE34CE44D6}" srcOrd="0" destOrd="2" presId="urn:microsoft.com/office/officeart/2005/8/layout/process1"/>
    <dgm:cxn modelId="{2633C490-CC8A-4544-ADC7-B13815055776}" type="presOf" srcId="{3CB43314-9C55-420B-AD95-E0B466758DED}" destId="{7F2A24EA-D8E2-4C88-AB12-DCAE34CE44D6}" srcOrd="0" destOrd="0" presId="urn:microsoft.com/office/officeart/2005/8/layout/process1"/>
    <dgm:cxn modelId="{24B61AC7-7AEB-4D65-AB6B-E7C4F33CD9DB}" type="presOf" srcId="{14C9100D-3DC1-4EB7-A57E-80A970D92B29}" destId="{6A9FE39A-354E-4BBB-AA0B-57F7744152B4}" srcOrd="0" destOrd="0" presId="urn:microsoft.com/office/officeart/2005/8/layout/process1"/>
    <dgm:cxn modelId="{2C4151DE-7014-4A20-8370-3630F36A965A}" srcId="{3CB43314-9C55-420B-AD95-E0B466758DED}" destId="{7064964B-C164-4EEB-A878-1122E8ECA245}" srcOrd="2" destOrd="0" parTransId="{1727E16F-5329-4F82-B774-8E5F6355E064}" sibTransId="{B657FA6F-5628-4715-8DB5-48FF838BD98F}"/>
    <dgm:cxn modelId="{F6E698ED-6EEA-4AD7-AB4B-E7ED551F86DF}" srcId="{14C9100D-3DC1-4EB7-A57E-80A970D92B29}" destId="{5B7499B4-5EB2-497C-AE7E-465371C25723}" srcOrd="1" destOrd="0" parTransId="{C4A2331E-8CAB-4FC7-9F16-07B4B58B4197}" sibTransId="{CC4890C4-DE01-474F-830E-EABA573A6443}"/>
    <dgm:cxn modelId="{F3B76D4E-7E49-4C47-8D78-2BD3534517C0}" type="presParOf" srcId="{6A9FE39A-354E-4BBB-AA0B-57F7744152B4}" destId="{7F2A24EA-D8E2-4C88-AB12-DCAE34CE44D6}" srcOrd="0" destOrd="0" presId="urn:microsoft.com/office/officeart/2005/8/layout/process1"/>
    <dgm:cxn modelId="{3BE251B3-C43E-4D14-9AEE-B7686D663A13}" type="presParOf" srcId="{6A9FE39A-354E-4BBB-AA0B-57F7744152B4}" destId="{908F9181-8F8B-425C-83D9-584C611CE1E0}" srcOrd="1" destOrd="0" presId="urn:microsoft.com/office/officeart/2005/8/layout/process1"/>
    <dgm:cxn modelId="{C76C1743-FCCA-410B-9A10-AAA57F4BB065}" type="presParOf" srcId="{908F9181-8F8B-425C-83D9-584C611CE1E0}" destId="{9C5EDB0E-4F1F-4E0D-BE59-3788F83A7BF3}" srcOrd="0" destOrd="0" presId="urn:microsoft.com/office/officeart/2005/8/layout/process1"/>
    <dgm:cxn modelId="{7088002D-217F-46CA-8921-F493C0F894F7}" type="presParOf" srcId="{6A9FE39A-354E-4BBB-AA0B-57F7744152B4}" destId="{B7B9C5BC-FC83-476D-A910-F4571B320871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AD073-9E42-49DC-A0C6-BF9BCFE67D1D}">
      <dsp:nvSpPr>
        <dsp:cNvPr id="0" name=""/>
        <dsp:cNvSpPr/>
      </dsp:nvSpPr>
      <dsp:spPr>
        <a:xfrm>
          <a:off x="0" y="774051"/>
          <a:ext cx="10515600" cy="142901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C26B3-06E5-4900-B34F-BB072022A717}">
      <dsp:nvSpPr>
        <dsp:cNvPr id="0" name=""/>
        <dsp:cNvSpPr/>
      </dsp:nvSpPr>
      <dsp:spPr>
        <a:xfrm>
          <a:off x="432278" y="1095580"/>
          <a:ext cx="785960" cy="7859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7E725-CEA2-47D7-B9BE-F28250160D05}">
      <dsp:nvSpPr>
        <dsp:cNvPr id="0" name=""/>
        <dsp:cNvSpPr/>
      </dsp:nvSpPr>
      <dsp:spPr>
        <a:xfrm>
          <a:off x="1650516" y="774051"/>
          <a:ext cx="8865083" cy="142901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238" tIns="151238" rIns="151238" bIns="15123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Podpora plánování sociálních služeb na území Olomouckého kraje</a:t>
          </a:r>
          <a:endParaRPr lang="en-US" sz="2500" kern="1200" dirty="0"/>
        </a:p>
      </dsp:txBody>
      <dsp:txXfrm>
        <a:off x="1650516" y="774051"/>
        <a:ext cx="8865083" cy="1429018"/>
      </dsp:txXfrm>
    </dsp:sp>
    <dsp:sp modelId="{3DEFD546-53DF-46A4-BA97-03A129BB73FA}">
      <dsp:nvSpPr>
        <dsp:cNvPr id="0" name=""/>
        <dsp:cNvSpPr/>
      </dsp:nvSpPr>
      <dsp:spPr>
        <a:xfrm>
          <a:off x="0" y="2560324"/>
          <a:ext cx="10515600" cy="142901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F7772-77C3-4DD3-AB17-FBA356940588}">
      <dsp:nvSpPr>
        <dsp:cNvPr id="0" name=""/>
        <dsp:cNvSpPr/>
      </dsp:nvSpPr>
      <dsp:spPr>
        <a:xfrm>
          <a:off x="432278" y="2881853"/>
          <a:ext cx="785960" cy="7859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D8E32-D531-4553-9762-DD4ECEB8F8FD}">
      <dsp:nvSpPr>
        <dsp:cNvPr id="0" name=""/>
        <dsp:cNvSpPr/>
      </dsp:nvSpPr>
      <dsp:spPr>
        <a:xfrm>
          <a:off x="1650516" y="2560324"/>
          <a:ext cx="8865083" cy="142901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238" tIns="151238" rIns="151238" bIns="15123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Podpora sociální práce, sociálních služeb a neformálně pečujících na území Olomouckého kraje</a:t>
          </a:r>
          <a:endParaRPr lang="en-US" sz="2500" kern="1200" dirty="0"/>
        </a:p>
      </dsp:txBody>
      <dsp:txXfrm>
        <a:off x="1650516" y="2560324"/>
        <a:ext cx="8865083" cy="1429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F41B1-B116-4842-9CD1-2C31EFCCBE45}">
      <dsp:nvSpPr>
        <dsp:cNvPr id="0" name=""/>
        <dsp:cNvSpPr/>
      </dsp:nvSpPr>
      <dsp:spPr>
        <a:xfrm>
          <a:off x="795136" y="416134"/>
          <a:ext cx="845244" cy="8452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0CE3B-CDA1-46A9-9E3D-83B9F07285CA}">
      <dsp:nvSpPr>
        <dsp:cNvPr id="0" name=""/>
        <dsp:cNvSpPr/>
      </dsp:nvSpPr>
      <dsp:spPr>
        <a:xfrm>
          <a:off x="10266" y="1399394"/>
          <a:ext cx="2414983" cy="55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400" kern="1200" dirty="0"/>
            <a:t>Projekt je financován z Operačního programu zaměstnanost plus</a:t>
          </a:r>
          <a:endParaRPr lang="en-US" sz="1400" kern="1200" dirty="0"/>
        </a:p>
      </dsp:txBody>
      <dsp:txXfrm>
        <a:off x="10266" y="1399394"/>
        <a:ext cx="2414983" cy="554691"/>
      </dsp:txXfrm>
    </dsp:sp>
    <dsp:sp modelId="{F82369E9-285A-485F-9355-3295ACF8D0D1}">
      <dsp:nvSpPr>
        <dsp:cNvPr id="0" name=""/>
        <dsp:cNvSpPr/>
      </dsp:nvSpPr>
      <dsp:spPr>
        <a:xfrm>
          <a:off x="10266" y="2018279"/>
          <a:ext cx="2414983" cy="1607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14E3E-3421-4F02-B383-A5DEE78F20BD}">
      <dsp:nvSpPr>
        <dsp:cNvPr id="0" name=""/>
        <dsp:cNvSpPr/>
      </dsp:nvSpPr>
      <dsp:spPr>
        <a:xfrm>
          <a:off x="3632741" y="416134"/>
          <a:ext cx="845244" cy="8452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7264AD-4EF9-4E9E-8120-9CDE681D6058}">
      <dsp:nvSpPr>
        <dsp:cNvPr id="0" name=""/>
        <dsp:cNvSpPr/>
      </dsp:nvSpPr>
      <dsp:spPr>
        <a:xfrm>
          <a:off x="2847871" y="1399394"/>
          <a:ext cx="2414983" cy="55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400" kern="1200"/>
            <a:t>Období realizace:</a:t>
          </a:r>
          <a:endParaRPr lang="en-US" sz="1400" kern="1200"/>
        </a:p>
      </dsp:txBody>
      <dsp:txXfrm>
        <a:off x="2847871" y="1399394"/>
        <a:ext cx="2414983" cy="554691"/>
      </dsp:txXfrm>
    </dsp:sp>
    <dsp:sp modelId="{89F907FC-071E-42EE-BB60-91EF7C5510A6}">
      <dsp:nvSpPr>
        <dsp:cNvPr id="0" name=""/>
        <dsp:cNvSpPr/>
      </dsp:nvSpPr>
      <dsp:spPr>
        <a:xfrm>
          <a:off x="2842824" y="1691115"/>
          <a:ext cx="2414983" cy="1607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1. 7. 2022 – 30. 6. 2025</a:t>
          </a:r>
          <a:endParaRPr lang="en-US" sz="1100" kern="1200" dirty="0"/>
        </a:p>
      </dsp:txBody>
      <dsp:txXfrm>
        <a:off x="2842824" y="1691115"/>
        <a:ext cx="2414983" cy="1607527"/>
      </dsp:txXfrm>
    </dsp:sp>
    <dsp:sp modelId="{681332C3-98AB-469A-B336-D7FA5127ADEA}">
      <dsp:nvSpPr>
        <dsp:cNvPr id="0" name=""/>
        <dsp:cNvSpPr/>
      </dsp:nvSpPr>
      <dsp:spPr>
        <a:xfrm>
          <a:off x="6470346" y="416134"/>
          <a:ext cx="845244" cy="8452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711E66-0057-40A7-9CC7-D11889CB60E4}">
      <dsp:nvSpPr>
        <dsp:cNvPr id="0" name=""/>
        <dsp:cNvSpPr/>
      </dsp:nvSpPr>
      <dsp:spPr>
        <a:xfrm>
          <a:off x="5685477" y="1399394"/>
          <a:ext cx="2414983" cy="55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400" kern="1200"/>
            <a:t>Cílové skupiny:</a:t>
          </a:r>
          <a:endParaRPr lang="en-US" sz="1400" kern="1200"/>
        </a:p>
      </dsp:txBody>
      <dsp:txXfrm>
        <a:off x="5685477" y="1399394"/>
        <a:ext cx="2414983" cy="554691"/>
      </dsp:txXfrm>
    </dsp:sp>
    <dsp:sp modelId="{4BE9024C-01CE-4F67-96C7-4952C7A4ACE9}">
      <dsp:nvSpPr>
        <dsp:cNvPr id="0" name=""/>
        <dsp:cNvSpPr/>
      </dsp:nvSpPr>
      <dsp:spPr>
        <a:xfrm>
          <a:off x="5727425" y="1749838"/>
          <a:ext cx="2414983" cy="1607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100" kern="1200" dirty="0"/>
            <a:t>poskytovatelé a zadavatelé sociálních služeb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100" kern="1200" dirty="0"/>
            <a:t>sociální pracovníci a pracovníci v sociálních službách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100" kern="1200" dirty="0"/>
            <a:t>zaměstnanci veřejné správy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100" kern="1200" dirty="0"/>
            <a:t>neformální pečovatelé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100" kern="1200" dirty="0"/>
            <a:t>dobrovolníci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100" kern="1200" dirty="0"/>
            <a:t>osoby sociálně vyloučené a osoby sociálním vyloučením ohrožené</a:t>
          </a:r>
          <a:endParaRPr lang="en-US" sz="1100" kern="1200" dirty="0"/>
        </a:p>
      </dsp:txBody>
      <dsp:txXfrm>
        <a:off x="5727425" y="1749838"/>
        <a:ext cx="2414983" cy="1607527"/>
      </dsp:txXfrm>
    </dsp:sp>
    <dsp:sp modelId="{27BBDE09-A532-4DDD-AE90-D69A84BCC5DB}">
      <dsp:nvSpPr>
        <dsp:cNvPr id="0" name=""/>
        <dsp:cNvSpPr/>
      </dsp:nvSpPr>
      <dsp:spPr>
        <a:xfrm>
          <a:off x="9307951" y="416134"/>
          <a:ext cx="845244" cy="845244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525BE-E4CA-4FC1-95EF-55034353DCEB}">
      <dsp:nvSpPr>
        <dsp:cNvPr id="0" name=""/>
        <dsp:cNvSpPr/>
      </dsp:nvSpPr>
      <dsp:spPr>
        <a:xfrm>
          <a:off x="8523082" y="1399394"/>
          <a:ext cx="2414983" cy="55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400" kern="1200"/>
            <a:t>Finanční náklady:</a:t>
          </a:r>
          <a:endParaRPr lang="en-US" sz="1400" kern="1200"/>
        </a:p>
      </dsp:txBody>
      <dsp:txXfrm>
        <a:off x="8523082" y="1399394"/>
        <a:ext cx="2414983" cy="554691"/>
      </dsp:txXfrm>
    </dsp:sp>
    <dsp:sp modelId="{C2606345-6DB7-4A69-A19C-5D347A978A34}">
      <dsp:nvSpPr>
        <dsp:cNvPr id="0" name=""/>
        <dsp:cNvSpPr/>
      </dsp:nvSpPr>
      <dsp:spPr>
        <a:xfrm>
          <a:off x="8533345" y="1774996"/>
          <a:ext cx="2414983" cy="1607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Podpora plánování sociálních služeb – 14.293.876,80 Kč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Podpora sociální práce, sociálních služeb a neformálně pečujících – 15.034.565,28 Kč</a:t>
          </a:r>
          <a:endParaRPr lang="en-US" sz="1100" kern="1200" dirty="0"/>
        </a:p>
      </dsp:txBody>
      <dsp:txXfrm>
        <a:off x="8533345" y="1774996"/>
        <a:ext cx="2414983" cy="16075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FF682-EAB2-4A47-A9C8-B1D22B084479}">
      <dsp:nvSpPr>
        <dsp:cNvPr id="0" name=""/>
        <dsp:cNvSpPr/>
      </dsp:nvSpPr>
      <dsp:spPr>
        <a:xfrm>
          <a:off x="0" y="476731"/>
          <a:ext cx="10515600" cy="635642"/>
        </a:xfrm>
        <a:prstGeom prst="notchedRightArrow">
          <a:avLst/>
        </a:prstGeom>
        <a:solidFill>
          <a:srgbClr val="A5C65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77885-4E3A-4AF2-B9B5-C2FB29158291}">
      <dsp:nvSpPr>
        <dsp:cNvPr id="0" name=""/>
        <dsp:cNvSpPr/>
      </dsp:nvSpPr>
      <dsp:spPr>
        <a:xfrm>
          <a:off x="0" y="0"/>
          <a:ext cx="9464040" cy="635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Transformace/deinstitucionalizace pobytových sociálních služeb</a:t>
          </a:r>
          <a:br>
            <a:rPr lang="cs-CZ" sz="1600" kern="1200" dirty="0"/>
          </a:br>
          <a:br>
            <a:rPr lang="cs-CZ" sz="1600" kern="1200" dirty="0"/>
          </a:br>
          <a:r>
            <a:rPr lang="cs-CZ" sz="1600" kern="1200" dirty="0"/>
            <a:t>= změna ústavní péče pro osoby se zdravotním postižením v bydlení a podporu poskytovanou v přirozeném prostředí</a:t>
          </a:r>
        </a:p>
      </dsp:txBody>
      <dsp:txXfrm>
        <a:off x="0" y="0"/>
        <a:ext cx="9464040" cy="635642"/>
      </dsp:txXfrm>
    </dsp:sp>
    <dsp:sp modelId="{8B777B93-57D5-4E1E-A267-64926086A428}">
      <dsp:nvSpPr>
        <dsp:cNvPr id="0" name=""/>
        <dsp:cNvSpPr/>
      </dsp:nvSpPr>
      <dsp:spPr>
        <a:xfrm>
          <a:off x="4652564" y="715097"/>
          <a:ext cx="158910" cy="1589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31B98-8F2A-4136-A710-E9E95E820600}">
      <dsp:nvSpPr>
        <dsp:cNvPr id="0" name=""/>
        <dsp:cNvSpPr/>
      </dsp:nvSpPr>
      <dsp:spPr>
        <a:xfrm>
          <a:off x="979879" y="0"/>
          <a:ext cx="5185358" cy="5185358"/>
        </a:xfrm>
        <a:prstGeom prst="triangle">
          <a:avLst/>
        </a:prstGeom>
        <a:solidFill>
          <a:srgbClr val="A5C6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8CAAA-4E02-4D90-96F6-1C9DCBC8B2A9}">
      <dsp:nvSpPr>
        <dsp:cNvPr id="0" name=""/>
        <dsp:cNvSpPr/>
      </dsp:nvSpPr>
      <dsp:spPr>
        <a:xfrm>
          <a:off x="355837" y="748798"/>
          <a:ext cx="9803925" cy="251848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6C55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Obavy a rizika během procesu transformace</a:t>
          </a:r>
          <a:endParaRPr lang="cs-CZ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transformace konkrétní organizace je dlouhodobý (několikaletý) proces složený z řady fází zahrnujících přípravu uživatelů i zaměstnanců transformované organizace přes hledání objektů (rodinných domů, bytů, pozemků) odpovídajících jejich potřebám a vyhovujících kritériím transformace, projektovou a realizační přípravu nutných rekonstrukcí či výstavby, až po finanční zajištění realizace, vlastní realizaci a poskytování služeb v přirozeném prostředí běžné společnosti.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náročný proces, a to jak finančně (komunitní služby jsou v porovnání se stávajícími institucemi dražší s ohledem na optimální personální zajištění a dostupnou síť potřebných komunitních služeb v lokalitách),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obavy z neznámého, nezájem některých opatrovníků o větší autonomii uživatelů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konflikty s veřejností, které proběhly i v Olomouckém kraji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Nemožnost nákupu pozemků pro výstavbu objektů pro osoby s vyšší mírou podpory</a:t>
          </a:r>
        </a:p>
      </dsp:txBody>
      <dsp:txXfrm>
        <a:off x="478779" y="871740"/>
        <a:ext cx="9558041" cy="2272598"/>
      </dsp:txXfrm>
    </dsp:sp>
    <dsp:sp modelId="{F2111C73-EF8A-4F2C-908A-70160E272FAB}">
      <dsp:nvSpPr>
        <dsp:cNvPr id="0" name=""/>
        <dsp:cNvSpPr/>
      </dsp:nvSpPr>
      <dsp:spPr>
        <a:xfrm>
          <a:off x="3506497" y="3456518"/>
          <a:ext cx="4056308" cy="13808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6C55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Zkušenosti z praxe ukazují, že po překonání počátečních obav dochází po přestěhování ke zlepšení psychické pohody uživatelů a navázání dobrých vztahů s okolím.</a:t>
          </a:r>
          <a:endParaRPr lang="cs-CZ" sz="1500" kern="1200" dirty="0"/>
        </a:p>
      </dsp:txBody>
      <dsp:txXfrm>
        <a:off x="3573904" y="3523925"/>
        <a:ext cx="3921494" cy="124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6FD16-F5B1-4708-8D1B-3859FB296665}">
      <dsp:nvSpPr>
        <dsp:cNvPr id="0" name=""/>
        <dsp:cNvSpPr/>
      </dsp:nvSpPr>
      <dsp:spPr>
        <a:xfrm>
          <a:off x="272561" y="21424"/>
          <a:ext cx="5510122" cy="39168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v současné době zejména mladí lidé a děti se zdravotním postižením žijí ve svém přirozeném domácím prostředí a na péči o ně se podílejí zpravidla rodiče nebo jiné pečující osoby, příp. využívají terénní a ambulantní služby,</a:t>
          </a:r>
        </a:p>
      </dsp:txBody>
      <dsp:txXfrm>
        <a:off x="1041992" y="483302"/>
        <a:ext cx="3177007" cy="2993075"/>
      </dsp:txXfrm>
    </dsp:sp>
    <dsp:sp modelId="{AA224927-139B-41D1-B4A0-1CD27580E126}">
      <dsp:nvSpPr>
        <dsp:cNvPr id="0" name=""/>
        <dsp:cNvSpPr/>
      </dsp:nvSpPr>
      <dsp:spPr>
        <a:xfrm>
          <a:off x="4381565" y="0"/>
          <a:ext cx="6134034" cy="39168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lze předpokládat, že se stárnutím těchto lidí i jejich rodičů nastane doba, kdy taková kombinace péče nebude možná a v budoucnu poroste poptávka po pobytových službách komunitního charakteru. </a:t>
          </a:r>
        </a:p>
      </dsp:txBody>
      <dsp:txXfrm>
        <a:off x="6122305" y="461878"/>
        <a:ext cx="3536740" cy="29930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A24EA-D8E2-4C88-AB12-DCAE34CE44D6}">
      <dsp:nvSpPr>
        <dsp:cNvPr id="0" name=""/>
        <dsp:cNvSpPr/>
      </dsp:nvSpPr>
      <dsp:spPr>
        <a:xfrm>
          <a:off x="6058" y="0"/>
          <a:ext cx="5583785" cy="4427145"/>
        </a:xfrm>
        <a:prstGeom prst="roundRect">
          <a:avLst>
            <a:gd name="adj" fmla="val 10000"/>
          </a:avLst>
        </a:prstGeom>
        <a:solidFill>
          <a:srgbClr val="A5C6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Dobrá praxe</a:t>
          </a:r>
          <a:endParaRPr lang="cs-CZ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>
              <a:solidFill>
                <a:schemeClr val="tx1"/>
              </a:solidFill>
            </a:rPr>
            <a:t>V rámci mediální kampaně pilotního projektu Podpora transformace sociálních služeb bylo natočeno pět krátkých filmů, které mají přiblížit proces transformace sociálních služeb v České republice,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>
              <a:solidFill>
                <a:schemeClr val="tx1"/>
              </a:solidFill>
            </a:rPr>
            <a:t>tyto krátké filmy byly natočeny pod vedením mladého talentovaného režiséra Luďka Svobody, který jezdil po zařízeních, která byla zařazena do pilotního projektu a zde zachycoval buď konkrétní příběhy samotných klientů, nebo pohled profesionálů, kteří se v sociálních službách pohybují.  </a:t>
          </a:r>
        </a:p>
      </dsp:txBody>
      <dsp:txXfrm>
        <a:off x="135725" y="129667"/>
        <a:ext cx="5324451" cy="4167811"/>
      </dsp:txXfrm>
    </dsp:sp>
    <dsp:sp modelId="{908F9181-8F8B-425C-83D9-584C611CE1E0}">
      <dsp:nvSpPr>
        <dsp:cNvPr id="0" name=""/>
        <dsp:cNvSpPr/>
      </dsp:nvSpPr>
      <dsp:spPr>
        <a:xfrm rot="21590613">
          <a:off x="5817816" y="1851572"/>
          <a:ext cx="483305" cy="7061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200" kern="1200"/>
        </a:p>
      </dsp:txBody>
      <dsp:txXfrm>
        <a:off x="5817816" y="1993008"/>
        <a:ext cx="338314" cy="423712"/>
      </dsp:txXfrm>
    </dsp:sp>
    <dsp:sp modelId="{B7B9C5BC-FC83-476D-A910-F4571B320871}">
      <dsp:nvSpPr>
        <dsp:cNvPr id="0" name=""/>
        <dsp:cNvSpPr/>
      </dsp:nvSpPr>
      <dsp:spPr>
        <a:xfrm>
          <a:off x="6501738" y="1323171"/>
          <a:ext cx="4196638" cy="1749116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hlinkClick xmlns:r="http://schemas.openxmlformats.org/officeDocument/2006/relationships" r:id="rId1"/>
            </a:rPr>
            <a:t>http://www.trass.cz/index.php/transformace/dobra-praxe/</a:t>
          </a:r>
          <a:r>
            <a:rPr lang="cs-CZ" sz="2000" kern="1200" dirty="0"/>
            <a:t> </a:t>
          </a:r>
        </a:p>
      </dsp:txBody>
      <dsp:txXfrm>
        <a:off x="6552968" y="1374401"/>
        <a:ext cx="4094178" cy="1646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05E7CC-B732-05DC-0020-D09E9F6BB8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AB97A4B-5591-12A7-E1B1-0165D3069E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FB164-3D92-4C2C-B31E-2F27CFD51D8B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E6CEF0-8DE3-3A83-E15D-3A4F14B91A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2F9D4D-0750-1656-F8B7-21481D8D91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B105C-40D7-4CFA-9034-D3D28DCDA9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4471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E40DC-3E09-D246-ACC8-8D44CF70B152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055B3-7155-F446-AC50-9C579597B3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5321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1F89291F-BFF3-F149-8545-E5BD693BB10A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9B8A71D6-4121-A049-9152-97C298ED2BB1}"/>
                </a:ext>
              </a:extLst>
            </p:cNvPr>
            <p:cNvSpPr/>
            <p:nvPr/>
          </p:nvSpPr>
          <p:spPr>
            <a:xfrm>
              <a:off x="-1" y="0"/>
              <a:ext cx="1219200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Grafický objekt 19">
              <a:extLst>
                <a:ext uri="{FF2B5EF4-FFF2-40B4-BE49-F238E27FC236}">
                  <a16:creationId xmlns:a16="http://schemas.microsoft.com/office/drawing/2014/main" id="{D859EB27-7C8D-FB4C-ABB8-C95E4E301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68667" y="765706"/>
              <a:ext cx="4259696" cy="532462"/>
            </a:xfrm>
            <a:prstGeom prst="rect">
              <a:avLst/>
            </a:prstGeom>
          </p:spPr>
        </p:pic>
        <p:pic>
          <p:nvPicPr>
            <p:cNvPr id="10" name="Grafický objekt 7">
              <a:extLst>
                <a:ext uri="{FF2B5EF4-FFF2-40B4-BE49-F238E27FC236}">
                  <a16:creationId xmlns:a16="http://schemas.microsoft.com/office/drawing/2014/main" id="{8F093256-8D25-044F-BFF0-EF923A8B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" y="0"/>
              <a:ext cx="7896226" cy="5687314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3D64F53-6641-8946-85D8-2D5EA31A8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4800" y="3636000"/>
            <a:ext cx="6750000" cy="1533600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204E7A-2188-624C-A10B-9B1402196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4800" y="5374800"/>
            <a:ext cx="6750000" cy="936000"/>
          </a:xfrm>
        </p:spPr>
        <p:txBody>
          <a:bodyPr/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56646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01DDCC-3029-9F4E-95D9-4BDAF75A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EB361E-08D2-DE42-9AD2-2722B2FC9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58958E-BAF2-4043-9B6A-5788E57E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C7D488-F6DF-344A-AE4B-C17C5131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984AC4-89DC-3048-BE97-584ACDBF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70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9C61156-2D2A-6349-AB80-D946D1067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63548B-0631-3842-ADED-8A09B1C32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3FE42E-7771-CC48-BD71-BDE25A9F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9DAF4E-587E-474E-9EC6-282F2EBC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F5A078-CFCC-1D48-A208-343756D5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72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0BC99E-F575-CD4F-BC8C-B6D0F1C7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6636C4-A3EA-684D-BB48-3F868DD7D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  <a:lvl2pPr>
              <a:defRPr>
                <a:solidFill>
                  <a:srgbClr val="00549F"/>
                </a:solidFill>
              </a:defRPr>
            </a:lvl2pPr>
            <a:lvl3pPr>
              <a:defRPr>
                <a:solidFill>
                  <a:srgbClr val="00549F"/>
                </a:solidFill>
              </a:defRPr>
            </a:lvl3pPr>
            <a:lvl4pPr>
              <a:defRPr>
                <a:solidFill>
                  <a:srgbClr val="00549F"/>
                </a:solidFill>
              </a:defRPr>
            </a:lvl4pPr>
            <a:lvl5pPr>
              <a:defRPr>
                <a:solidFill>
                  <a:srgbClr val="00549F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FA1B98-0F0A-804B-9EFB-6541F51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</a:lstStyle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878FF5-0B17-9941-82F2-75724957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649C84-5642-254D-9462-884B5985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49F"/>
                </a:solidFill>
              </a:defRPr>
            </a:lvl1pPr>
          </a:lstStyle>
          <a:p>
            <a:fld id="{F756C1FA-8DED-774F-A9BF-965BD70CC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66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A1488F-B8BD-6C4D-AB8D-B06252DD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7B5E2E-DFC9-5A45-A199-DC7437FF0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549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65DA62-5DB1-1846-9E72-4AF265C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395789-FFA9-6A48-956B-EF1DC9AF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AC4762-22A7-B142-A230-5302F205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58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175D58-12AD-B84A-9ACC-A82DD980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F0FCBF-CF8C-0C45-8F30-B1531CB45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90799"/>
            <a:ext cx="5181600" cy="4186163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E56DF1-50BA-E140-92EC-104EAB700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0799"/>
            <a:ext cx="5181600" cy="4186163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A118F6-91BB-5B4E-9105-4A744995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99D79A-A34B-5E4E-BD52-7B47EF30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C3DBA3-F30E-054A-A599-FE6A6D32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71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D6D53-2781-654E-BC8D-8DCFAA2C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6800"/>
            <a:ext cx="10515600" cy="684000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64ED1C-7B69-0348-A11D-AEEBDD71F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0799"/>
            <a:ext cx="5157787" cy="514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56A51F1-1974-AC48-A80F-20A9EEBA9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00F50A2-1C4A-5948-BE8B-49F769660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90799"/>
            <a:ext cx="5183188" cy="514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F59BBBA-C966-8046-8253-6FA4A9736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431FEF3-E8E8-764A-8425-D76EC96F2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7760BE4-BEDE-EC45-829F-8B835D7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5BC128-C9BD-2744-A437-600544B1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20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A329B-A10A-1844-81FE-4F1BA6E8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C71333-B3E7-D44C-923B-31A328BFD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4F56B5-69F8-9842-89E0-8584572C2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2C60967-6179-1748-9882-4147B7FD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09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F1581-7E1B-4C4C-9E2B-241D2E59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2A342E-B1A3-1E42-96F5-03D898A2B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41026D2-DDB7-2C4B-B64A-F7847D569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17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2A16DA-D7E8-5649-9C03-290A0510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DB8DE4-6BC5-A348-A7D5-D9F5B9E40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3F7F5D-4343-F540-A8D8-A55E9F556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B22C0C-88B0-3D4C-ABC1-BFCC0119A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D2AC44-F960-D746-856F-0488AAAB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E894C3-3974-3841-973A-EBDD4A18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09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143B6F-9D61-124F-9986-7DE8D91D7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184FF4E-EDAE-4D40-BA8C-F6093CC30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0206F0B-6F67-3746-8B9F-FB42DE5A4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6AF41B-EB73-B049-ACCD-3FA0E9B4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53D8BE-FDF7-5243-8A49-BBC8AEBE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3D8E34-C96A-0649-A500-4C741357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23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1443AAB-CF41-0148-BC90-304F7189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800"/>
            <a:ext cx="10515600" cy="68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188D97-627F-714B-A0B0-855A906B5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68000"/>
            <a:ext cx="10515600" cy="386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5F214B-FF17-2E4F-97E8-98C001A5C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49F"/>
                </a:solidFill>
              </a:defRPr>
            </a:lvl1pPr>
          </a:lstStyle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8D8351-1CFF-8748-B796-579D5EEDD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49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6384A0-3575-644F-943F-3D8B6A8E5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49F"/>
                </a:solidFill>
              </a:defRPr>
            </a:lvl1pPr>
          </a:lstStyle>
          <a:p>
            <a:fld id="{F756C1FA-8DED-774F-A9BF-965BD70CC5B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F005F39-F40F-D346-82E7-15471EBD53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2111835" cy="1521065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7DE0464-B0AE-E643-9683-91B407784A15}"/>
              </a:ext>
            </a:extLst>
          </p:cNvPr>
          <p:cNvCxnSpPr>
            <a:cxnSpLocks/>
          </p:cNvCxnSpPr>
          <p:nvPr userDrawn="1"/>
        </p:nvCxnSpPr>
        <p:spPr>
          <a:xfrm>
            <a:off x="0" y="6294210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73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4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49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49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49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49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49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www.ceskatelevize.cz/ivysilani/10861835905-pet-statecnych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youtube.com/watch?v=5Yx5ff9rlY8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v.navratilova@olkraj.cz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kraj.cz/informace-k-reforme-psychiatricke-pece-cl-4640.html" TargetMode="External"/><Relationship Id="rId2" Type="http://schemas.openxmlformats.org/officeDocument/2006/relationships/hyperlink" Target="https://www.reformapsychiatrie.cz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F89291F-BFF3-F149-8545-E5BD693BB10A}"/>
              </a:ext>
            </a:extLst>
          </p:cNvPr>
          <p:cNvGrpSpPr/>
          <p:nvPr/>
        </p:nvGrpSpPr>
        <p:grpSpPr>
          <a:xfrm>
            <a:off x="-1" y="-172015"/>
            <a:ext cx="12192001" cy="6858000"/>
            <a:chOff x="-1" y="0"/>
            <a:chExt cx="12192001" cy="6858000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9B8A71D6-4121-A049-9152-97C298ED2BB1}"/>
                </a:ext>
              </a:extLst>
            </p:cNvPr>
            <p:cNvSpPr/>
            <p:nvPr/>
          </p:nvSpPr>
          <p:spPr>
            <a:xfrm>
              <a:off x="-1" y="0"/>
              <a:ext cx="1219200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20" name="Grafický objekt 19">
              <a:extLst>
                <a:ext uri="{FF2B5EF4-FFF2-40B4-BE49-F238E27FC236}">
                  <a16:creationId xmlns:a16="http://schemas.microsoft.com/office/drawing/2014/main" id="{D859EB27-7C8D-FB4C-ABB8-C95E4E301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68667" y="904455"/>
              <a:ext cx="4259696" cy="532462"/>
            </a:xfrm>
            <a:prstGeom prst="rect">
              <a:avLst/>
            </a:prstGeom>
          </p:spPr>
        </p:pic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8F093256-8D25-044F-BFF0-EF923A8B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" y="0"/>
              <a:ext cx="7896226" cy="5687314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2A064BA-43CA-F941-BCEA-9499EDA1D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6369" y="3636974"/>
            <a:ext cx="6751435" cy="1533451"/>
          </a:xfrm>
        </p:spPr>
        <p:txBody>
          <a:bodyPr anchor="b"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</a:rPr>
              <a:t>Konference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„Rozvoj sociálních služeb v Olomouci“ </a:t>
            </a:r>
            <a:r>
              <a:rPr lang="cs-CZ" sz="3200" b="1" dirty="0">
                <a:solidFill>
                  <a:schemeClr val="tx1"/>
                </a:solidFill>
              </a:rPr>
              <a:t> </a:t>
            </a:r>
            <a:endParaRPr lang="cs-CZ" sz="3200" dirty="0">
              <a:solidFill>
                <a:schemeClr val="tx1"/>
              </a:solidFill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0E3B1F-FFD6-DA4C-BD66-F1C7A0B2C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6370" y="5376396"/>
            <a:ext cx="6751435" cy="935027"/>
          </a:xfrm>
        </p:spPr>
        <p:txBody>
          <a:bodyPr>
            <a:normAutofit/>
          </a:bodyPr>
          <a:lstStyle/>
          <a:p>
            <a:pPr algn="r"/>
            <a:r>
              <a:rPr lang="cs-CZ" sz="2000" dirty="0">
                <a:solidFill>
                  <a:schemeClr val="tx1"/>
                </a:solidFill>
                <a:ea typeface="Inter" panose="02000503000000020004" pitchFamily="2" charset="0"/>
                <a:cs typeface="Arial" panose="020B0604020202020204" pitchFamily="34" charset="0"/>
              </a:rPr>
              <a:t>22. 6. 2023</a:t>
            </a:r>
          </a:p>
        </p:txBody>
      </p:sp>
    </p:spTree>
    <p:extLst>
      <p:ext uri="{BB962C8B-B14F-4D97-AF65-F5344CB8AC3E}">
        <p14:creationId xmlns:p14="http://schemas.microsoft.com/office/powerpoint/2010/main" val="165321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24" y="136526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plánování sociálních služeb na území Olomouckého kraje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5"/>
            <a:ext cx="10515600" cy="5157676"/>
          </a:xfrm>
        </p:spPr>
        <p:txBody>
          <a:bodyPr>
            <a:normAutofit fontScale="85000" lnSpcReduction="20000"/>
          </a:bodyPr>
          <a:lstStyle/>
          <a:p>
            <a:pPr marL="174625" indent="0" algn="ctr">
              <a:buNone/>
              <a:defRPr/>
            </a:pPr>
            <a:r>
              <a:rPr lang="cs-CZ" altLang="cs-CZ" sz="2400" b="1" i="1" dirty="0">
                <a:solidFill>
                  <a:srgbClr val="C4262E"/>
                </a:solidFill>
              </a:rPr>
              <a:t>Klíčová aktivita 5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Podpora a péče o neformální pečující a podpora pracovníků sociálních služeb zaměřujících se na cílovou skupinu senioři</a:t>
            </a:r>
          </a:p>
          <a:p>
            <a:pPr marL="174625" indent="0" algn="just">
              <a:lnSpc>
                <a:spcPct val="10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Záměrem aktivity je podpořit kvalitu a provázanost služeb pro seniory proškolením zaměstnanců a managementu v sociálních službách.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platformy setkávání, přednášky, exkurze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supervize a vzdělávání pracovníků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setkání neformálních pečujících o seniora s odborným obsahem a s možností využít individuálních konzultací s odborníky </a:t>
            </a:r>
          </a:p>
          <a:p>
            <a:pPr marL="174625" indent="0" algn="ctr">
              <a:buNone/>
              <a:defRPr/>
            </a:pPr>
            <a:r>
              <a:rPr lang="cs-CZ" altLang="cs-CZ" sz="2400" b="1" i="1" dirty="0">
                <a:solidFill>
                  <a:srgbClr val="C4262E"/>
                </a:solidFill>
              </a:rPr>
              <a:t>Klíčová aktivita 6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Podpora a posilování systému služeb sociální prevence</a:t>
            </a:r>
          </a:p>
          <a:p>
            <a:pPr marL="174625" indent="0" algn="just">
              <a:lnSpc>
                <a:spcPct val="10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Hlavním cílem aktivity je pokračovat v podpoře služeb prevence, a to konkrétně prostřednictvím aktivit vedoucích ke zvyšování odborných kompetencí a rozvíjení dovedností pracovníků věnujících se práci s osobami sociálně vyloučenými či sociálním vyloučením ohroženými.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akreditované vzdělávání v oblasti zadluženosti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workshopů, kurzů a konference </a:t>
            </a:r>
            <a:r>
              <a:rPr lang="pt-BR" altLang="cs-CZ" sz="2100" dirty="0">
                <a:solidFill>
                  <a:schemeClr val="tx1"/>
                </a:solidFill>
              </a:rPr>
              <a:t>(závislosti, domácí násilí, kyberšikana, apod.)</a:t>
            </a:r>
            <a:endParaRPr lang="cs-CZ" altLang="cs-CZ" sz="21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086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747" y="136526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plánování sociálních služeb na území Olomouckého kraje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5"/>
            <a:ext cx="10515600" cy="5157676"/>
          </a:xfrm>
        </p:spPr>
        <p:txBody>
          <a:bodyPr>
            <a:normAutofit fontScale="70000" lnSpcReduction="20000"/>
          </a:bodyPr>
          <a:lstStyle/>
          <a:p>
            <a:pPr marL="174625" indent="0" algn="ctr">
              <a:buNone/>
              <a:defRPr/>
            </a:pPr>
            <a:r>
              <a:rPr lang="cs-CZ" altLang="cs-CZ" sz="2400" b="1" i="1" dirty="0">
                <a:solidFill>
                  <a:srgbClr val="C4262E"/>
                </a:solidFill>
              </a:rPr>
              <a:t>Klíčová aktivita 7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Metodická podpora implementace sociální politiky </a:t>
            </a:r>
          </a:p>
          <a:p>
            <a:pPr marL="174625" indent="0" algn="just">
              <a:lnSpc>
                <a:spcPct val="12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Cílem aktivity je rozvoj komunitní práce na obcích a městech s vyšším počtem osob sociálně vyloučených, a to v oblasti vzdělávání samosprávy a poskytovatelů sociálních služeb.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odborné akreditované vzdělávání pro obce, neziskové organizace a další návazné zainteresované organizace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kulaté stoly, diskusní platformy a workshopy </a:t>
            </a:r>
          </a:p>
          <a:p>
            <a:pPr marL="174625" indent="0" algn="ctr">
              <a:buNone/>
              <a:defRPr/>
            </a:pPr>
            <a:r>
              <a:rPr lang="cs-CZ" altLang="cs-CZ" sz="2400" b="1" i="1" dirty="0">
                <a:solidFill>
                  <a:srgbClr val="C4262E"/>
                </a:solidFill>
              </a:rPr>
              <a:t>Klíčová aktivita 8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Podpora procesu transformace</a:t>
            </a:r>
            <a:endParaRPr lang="cs-CZ" altLang="cs-CZ" sz="2400" dirty="0"/>
          </a:p>
          <a:p>
            <a:pPr marL="174625" indent="0" algn="just">
              <a:lnSpc>
                <a:spcPct val="12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Aktivity povedou k nutné koordinaci celého procesu transformace, k metodické podpoře a zvyšování odborných kompetencí pracovníků věnujících se práci s osobami se zdravotním postižením a organizací zainteresovaných v rámci procesu transformace sociálních služeb. Prostřednictvím projektu budou realizovány činnosti směřující k informovanosti zástupců obcí, odborné a laické veřejnosti v této specifické oblasti a propagaci smyslu a účelu celého procesu transformace.</a:t>
            </a:r>
          </a:p>
          <a:p>
            <a:pPr marL="460375" indent="-285750" algn="just">
              <a:lnSpc>
                <a:spcPct val="120000"/>
              </a:lnSpc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pracovník/koordinátor – bude zajišťovat v oblasti transformace sociálních služeb koordinaci činností všech zainteresovaných subjektů (sociální služby v procesu transformace, Ministerstvo práce a sociálních věcí ČR, Olomoucký kraj, externí dodavatelé, dotčené obce, veřejnost)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případové konference, workshopy či další platformy setkávání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propagace tématu podpory procesu transformace sociálních služeb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580" y="136526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sociální práce, sociálních služeb a neformálně pečujících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5"/>
            <a:ext cx="10515600" cy="5157676"/>
          </a:xfrm>
        </p:spPr>
        <p:txBody>
          <a:bodyPr>
            <a:normAutofit fontScale="92500" lnSpcReduction="20000"/>
          </a:bodyPr>
          <a:lstStyle/>
          <a:p>
            <a:pPr marL="174625" indent="0" algn="ctr">
              <a:buNone/>
              <a:defRPr/>
            </a:pPr>
            <a:r>
              <a:rPr lang="cs-CZ" altLang="cs-CZ" sz="2400" b="1" i="1" dirty="0"/>
              <a:t>Klíčová aktivita 1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Podpora individuální sociální práce ve veřejné správě</a:t>
            </a:r>
          </a:p>
          <a:p>
            <a:pPr marL="174625" indent="0" algn="just">
              <a:lnSpc>
                <a:spcPct val="120000"/>
              </a:lnSpc>
              <a:buFontTx/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Cílem klíčové aktivity je další rozvoj kompetencí sociálních pracovníků na obcích II. a III. typu a sociálních pracovníků KÚOK v oblastech koordinace sociálních služeb a poskytování činností sociální práce vzhledem k nepříznivé sociální situaci.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dvoudenní pracovní setkání 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exkurze do vězeňských zařízení 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akreditované kurzy </a:t>
            </a:r>
          </a:p>
          <a:p>
            <a:pPr marL="174625" indent="0" algn="ctr">
              <a:buFontTx/>
              <a:buNone/>
              <a:defRPr/>
            </a:pPr>
            <a:r>
              <a:rPr lang="cs-CZ" altLang="cs-CZ" sz="2400" b="1" i="1" dirty="0"/>
              <a:t>Klíčová aktivita 2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Profesionalizace výkonu veřejného opatrovnictví</a:t>
            </a:r>
          </a:p>
          <a:p>
            <a:pPr marL="174625" indent="0" algn="just">
              <a:lnSpc>
                <a:spcPct val="12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Cílem této klíčové aktivity je pokračovat v prohlubování kompetencí a znalostí veřejných opatrovníků, kteří při výkonu této agendy jsou v mnoha případech pověřeni k zastupování opatrovance v širokém spektru oblastí jeho života.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workshopy a semináře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22.06.2023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402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136" y="136525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sociální práce, sociálních služeb a neformálně pečujících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5"/>
            <a:ext cx="10515600" cy="5157676"/>
          </a:xfrm>
        </p:spPr>
        <p:txBody>
          <a:bodyPr>
            <a:normAutofit fontScale="70000" lnSpcReduction="20000"/>
          </a:bodyPr>
          <a:lstStyle/>
          <a:p>
            <a:pPr marL="174625" indent="0" algn="ctr">
              <a:buNone/>
              <a:defRPr/>
            </a:pPr>
            <a:r>
              <a:rPr lang="cs-CZ" altLang="cs-CZ" sz="2400" b="1" i="1" dirty="0"/>
              <a:t>Klíčová aktivita 3</a:t>
            </a:r>
          </a:p>
          <a:p>
            <a:pPr marL="174625" indent="0" algn="ctr">
              <a:buNone/>
              <a:defRPr/>
            </a:pPr>
            <a:r>
              <a:rPr lang="cs-CZ" altLang="cs-CZ" sz="2500" b="1" dirty="0">
                <a:solidFill>
                  <a:schemeClr val="tx1"/>
                </a:solidFill>
              </a:rPr>
              <a:t>Osoby se zdravotním postižením</a:t>
            </a:r>
          </a:p>
          <a:p>
            <a:pPr marL="174625" indent="0" algn="just">
              <a:lnSpc>
                <a:spcPct val="120000"/>
              </a:lnSpc>
              <a:buNone/>
              <a:defRPr/>
            </a:pPr>
            <a:r>
              <a:rPr lang="cs-CZ" altLang="cs-CZ" sz="2200" dirty="0">
                <a:solidFill>
                  <a:schemeClr val="tx1"/>
                </a:solidFill>
              </a:rPr>
              <a:t>Zachovat a dále prohlubovat součinnost mezi spolupracujícími subjekty podporující osoby se zdravotním postižením (OZP) včetně osob s poruchou autistického spektra,  a to mezi pracovníky z řad poskytovatelů sociálních služeb, sociálními pracovníky obecních úřadů obcí s rozšířenou působností, pracovníky školských a zdravotních služeb, neformálně pečujícími osobami a akademickou půdou a OZP.</a:t>
            </a:r>
          </a:p>
          <a:p>
            <a:pPr marL="460375" indent="-285750" algn="just">
              <a:defRPr/>
            </a:pPr>
            <a:r>
              <a:rPr lang="cs-CZ" altLang="cs-CZ" sz="2200" dirty="0">
                <a:solidFill>
                  <a:schemeClr val="tx1"/>
                </a:solidFill>
              </a:rPr>
              <a:t>odborné workshopy</a:t>
            </a:r>
          </a:p>
          <a:p>
            <a:pPr marL="460375" indent="-285750" algn="just">
              <a:defRPr/>
            </a:pPr>
            <a:r>
              <a:rPr lang="cs-CZ" altLang="cs-CZ" sz="2200" dirty="0">
                <a:solidFill>
                  <a:schemeClr val="tx1"/>
                </a:solidFill>
              </a:rPr>
              <a:t>konference věnovaná problematice OZP</a:t>
            </a:r>
          </a:p>
          <a:p>
            <a:pPr marL="460375" indent="-285750" algn="just">
              <a:defRPr/>
            </a:pPr>
            <a:r>
              <a:rPr lang="cs-CZ" altLang="cs-CZ" sz="2200" dirty="0">
                <a:solidFill>
                  <a:schemeClr val="tx1"/>
                </a:solidFill>
              </a:rPr>
              <a:t>cílené prohlubující se supervizní setkání zaměřené na problematiku OZP </a:t>
            </a:r>
          </a:p>
          <a:p>
            <a:pPr marL="460375" indent="-285750" algn="just">
              <a:lnSpc>
                <a:spcPct val="120000"/>
              </a:lnSpc>
              <a:defRPr/>
            </a:pPr>
            <a:r>
              <a:rPr lang="cs-CZ" altLang="cs-CZ" sz="2200" dirty="0">
                <a:solidFill>
                  <a:schemeClr val="tx1"/>
                </a:solidFill>
              </a:rPr>
              <a:t>zabezpečení stáží pracovníků poskytovatelů sociálních služeb, pracovníků krajských a obecních úřadů, pracovníků školských zařízení u poskytovatelů sociálních, školských a zdravotních služeb určených OZP</a:t>
            </a:r>
          </a:p>
          <a:p>
            <a:pPr marL="460375" indent="-285750" algn="just">
              <a:defRPr/>
            </a:pPr>
            <a:r>
              <a:rPr lang="cs-CZ" altLang="cs-CZ" sz="2200" dirty="0">
                <a:solidFill>
                  <a:schemeClr val="tx1"/>
                </a:solidFill>
              </a:rPr>
              <a:t>zajištění certifikovaného výcviku pro zástupce z řad zadavatelů a poskytovatelů sociálních služeb a sociální práce</a:t>
            </a:r>
          </a:p>
          <a:p>
            <a:pPr marL="460375" indent="-285750" algn="just">
              <a:defRPr/>
            </a:pPr>
            <a:r>
              <a:rPr lang="cs-CZ" altLang="cs-CZ" sz="2200" dirty="0">
                <a:solidFill>
                  <a:schemeClr val="tx1"/>
                </a:solidFill>
              </a:rPr>
              <a:t>zajištění skupinových zájmových aktivit pro OZP</a:t>
            </a:r>
          </a:p>
          <a:p>
            <a:pPr marL="460375" indent="-285750" algn="just">
              <a:defRPr/>
            </a:pPr>
            <a:r>
              <a:rPr lang="cs-CZ" altLang="cs-CZ" sz="2200" dirty="0">
                <a:solidFill>
                  <a:schemeClr val="tx1"/>
                </a:solidFill>
              </a:rPr>
              <a:t>svépomocné setkávání formou skupinových aktivit pro osoby s PAS s </a:t>
            </a:r>
            <a:r>
              <a:rPr lang="cs-CZ" altLang="cs-CZ" sz="2200" dirty="0" err="1">
                <a:solidFill>
                  <a:schemeClr val="tx1"/>
                </a:solidFill>
              </a:rPr>
              <a:t>vysocefunkčním</a:t>
            </a:r>
            <a:r>
              <a:rPr lang="cs-CZ" altLang="cs-CZ" sz="2200" dirty="0">
                <a:solidFill>
                  <a:schemeClr val="tx1"/>
                </a:solidFill>
              </a:rPr>
              <a:t> autismem či Aspergerovým syndromem</a:t>
            </a:r>
          </a:p>
          <a:p>
            <a:pPr marL="460375" indent="-285750" algn="just">
              <a:defRPr/>
            </a:pPr>
            <a:r>
              <a:rPr lang="cs-CZ" altLang="cs-CZ" sz="2200" dirty="0">
                <a:solidFill>
                  <a:schemeClr val="tx1"/>
                </a:solidFill>
              </a:rPr>
              <a:t>zabezpečení besed ve školských zařízeních přibližujících žákům a studentům potřeby spolužáka se zdravotním postižením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22.06.2023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6795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248" y="136525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sociální práce, sociálních služeb a neformálně pečujících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5"/>
            <a:ext cx="10515600" cy="5157676"/>
          </a:xfrm>
        </p:spPr>
        <p:txBody>
          <a:bodyPr>
            <a:normAutofit/>
          </a:bodyPr>
          <a:lstStyle/>
          <a:p>
            <a:pPr marL="174625" indent="0" algn="ctr">
              <a:buNone/>
              <a:defRPr/>
            </a:pPr>
            <a:r>
              <a:rPr lang="cs-CZ" altLang="cs-CZ" sz="2400" b="1" i="1" dirty="0"/>
              <a:t>Klíčová aktivita 4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Podpora osob neformálně pečujících</a:t>
            </a:r>
          </a:p>
          <a:p>
            <a:pPr marL="174625" indent="0" algn="just">
              <a:buFontTx/>
              <a:buNone/>
              <a:defRPr/>
            </a:pPr>
            <a:endParaRPr lang="cs-CZ" altLang="cs-CZ" sz="2400" dirty="0">
              <a:solidFill>
                <a:srgbClr val="000000"/>
              </a:solidFill>
            </a:endParaRPr>
          </a:p>
          <a:p>
            <a:pPr marL="174625" indent="0" algn="just">
              <a:lnSpc>
                <a:spcPct val="12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Zachovat podporu osob neformálně pečujících v náročné péči o OZP prostřednictvím realizace třídenních pobytů zajištěných poskytovateli vybraných druhů sociálních služeb působících na území Olomouckého kraje.</a:t>
            </a:r>
          </a:p>
          <a:p>
            <a:pPr marL="174625" indent="0" algn="just">
              <a:buFontTx/>
              <a:buNone/>
              <a:defRPr/>
            </a:pPr>
            <a:endParaRPr lang="cs-CZ" altLang="cs-CZ" sz="2400" dirty="0">
              <a:solidFill>
                <a:srgbClr val="000000"/>
              </a:solidFill>
            </a:endParaRP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vícedenní pobyty pro rodiny pečující o děti se zdravotním postižením a pro osoby se zdravotním postižením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workshopy pro neformálně pečující osoby a osoby blízké OZP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zabezpečení setkávání podpůrných rodičovských skupin zaměřených na OZP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podpora metody </a:t>
            </a:r>
            <a:r>
              <a:rPr lang="cs-CZ" altLang="cs-CZ" sz="2100" dirty="0" err="1">
                <a:solidFill>
                  <a:schemeClr val="tx1"/>
                </a:solidFill>
              </a:rPr>
              <a:t>homesharingu</a:t>
            </a:r>
            <a:r>
              <a:rPr lang="cs-CZ" altLang="cs-CZ" sz="2100" dirty="0">
                <a:solidFill>
                  <a:schemeClr val="tx1"/>
                </a:solidFill>
              </a:rPr>
              <a:t> v Olomouckém kraji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22.06.2023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20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15" y="136525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sociální práce, sociálních služeb a neformálně pečujících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5"/>
            <a:ext cx="10515600" cy="5157676"/>
          </a:xfrm>
        </p:spPr>
        <p:txBody>
          <a:bodyPr>
            <a:normAutofit fontScale="85000" lnSpcReduction="20000"/>
          </a:bodyPr>
          <a:lstStyle/>
          <a:p>
            <a:pPr marL="174625" indent="0" algn="ctr">
              <a:buNone/>
              <a:defRPr/>
            </a:pPr>
            <a:r>
              <a:rPr lang="cs-CZ" altLang="cs-CZ" sz="2400" b="1" i="1" dirty="0"/>
              <a:t>Klíčová aktivita 5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Zvyšování kompetencí zaměstnanců poskytovatelů sociálních služeb</a:t>
            </a:r>
          </a:p>
          <a:p>
            <a:pPr marL="174625" indent="0" algn="just">
              <a:lnSpc>
                <a:spcPct val="12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Zvyšování kompetencí zaměstnanců poskytovatelů sociálních služeb bude zejména zaměřeno na organizace, které zřizuje Olomoucký kraj, a realizováno především prostřednictvím diskuzních setkání, vzdělávání apod.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kulaté stoly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akreditované kurzy, workshopy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supervizní setkání</a:t>
            </a:r>
          </a:p>
          <a:p>
            <a:pPr marL="174625" indent="0" algn="ctr">
              <a:buNone/>
              <a:defRPr/>
            </a:pPr>
            <a:r>
              <a:rPr lang="cs-CZ" altLang="cs-CZ" sz="2400" b="1" i="1" dirty="0"/>
              <a:t>Klíčová aktivita 6</a:t>
            </a:r>
          </a:p>
          <a:p>
            <a:pPr marL="174625" indent="0" algn="ctr">
              <a:lnSpc>
                <a:spcPct val="120000"/>
              </a:lnSpc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Realizace auditů v příspěvkových organizacích Olomouckého kraje poskytujících sociální služby</a:t>
            </a:r>
          </a:p>
          <a:p>
            <a:pPr marL="174625" indent="0" algn="just">
              <a:lnSpc>
                <a:spcPct val="12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Realizace 12 auditů v příspěvkových organizacích Olomouckého kraje, které poskytují sociální služby domovy pro seniory s cílem zhodnocení stavu poskytovaných sociálních služeb. Oblasti, které budou předmětem hodnocení, jsou vybrány tak, aby bylo možné průřezově zjistit stav poskytovaných služeb.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22.06.2023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3830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747" y="136526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sociální práce, sociálních služeb a neformálně pečujících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5"/>
            <a:ext cx="10515600" cy="5157676"/>
          </a:xfrm>
        </p:spPr>
        <p:txBody>
          <a:bodyPr>
            <a:normAutofit fontScale="70000" lnSpcReduction="20000"/>
          </a:bodyPr>
          <a:lstStyle/>
          <a:p>
            <a:pPr marL="174625" indent="0" algn="ctr">
              <a:buNone/>
              <a:defRPr/>
            </a:pPr>
            <a:r>
              <a:rPr lang="cs-CZ" altLang="cs-CZ" sz="2500" b="1" i="1" dirty="0"/>
              <a:t>Klíčová aktivita 7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Podpora informovanosti a posílení aktivit v oblasti NRP</a:t>
            </a:r>
          </a:p>
          <a:p>
            <a:pPr marL="174625" indent="0" algn="just">
              <a:lnSpc>
                <a:spcPct val="12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Hlavním cílem této aktivity je posílit informovanost veřejnosti a přispět ke změně názorů a postojů k dětem se specifickými potřebami, které nemohou vyrůstat ve své rodině. Pěstounská péče je nejvhodnějším řešením situace dětí, které se nacházejí v pobytových zařízeních.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akce pro širokou veřejnost i akce lokálního charakteru s cílem propagace daného tématu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setkávání pěstounů</a:t>
            </a:r>
          </a:p>
          <a:p>
            <a:pPr marL="174625" indent="0" algn="ctr">
              <a:buNone/>
              <a:defRPr/>
            </a:pPr>
            <a:r>
              <a:rPr lang="cs-CZ" altLang="cs-CZ" sz="2600" b="1" i="1" dirty="0"/>
              <a:t>Klíčová aktivita 8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Zvyšování kvality služeb pro ohrožené rodiny s dětmi</a:t>
            </a:r>
          </a:p>
          <a:p>
            <a:pPr marL="174625" indent="0" algn="just">
              <a:lnSpc>
                <a:spcPct val="12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Cílem této aktivity je reflektovat zejména poslední legislativní změny o připravenou legislativu v oblasti péči o dětí do 3 let věku. Tato aktivita bude zaměřena na systémové vzdělávací akce, které budou zaměřeny na aktuální trendy v oblasti sociálně-právní ochrany dětí, optimalizace systému péče o ohrožené děti. 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setkání aktérů pracujících s ohroženou rodinou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kazuistické semináře</a:t>
            </a:r>
          </a:p>
          <a:p>
            <a:pPr marL="174625" indent="0" algn="just">
              <a:lnSpc>
                <a:spcPct val="120000"/>
              </a:lnSpc>
              <a:buNone/>
              <a:defRPr/>
            </a:pPr>
            <a:r>
              <a:rPr lang="cs-CZ" altLang="cs-CZ" sz="2100" b="1" dirty="0">
                <a:solidFill>
                  <a:schemeClr val="tx1"/>
                </a:solidFill>
              </a:rPr>
              <a:t>V obou výše uvedených klíčových aktivitách bude zajištěn pracovník/koordinátor, jež bude koordinovat činnosti v oblasti náhradní rodinné péče a služeb pro ohrožené rodiny s dětmi, včetně přípravy akcí, koordinaci všech zainteresovaných subjektů, pravidelné pořádání pracovních setkání i přípravu PR aktivit pro širokou věrnost.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22.06.2023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7559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3669" y="229438"/>
            <a:ext cx="10515600" cy="684000"/>
          </a:xfrm>
        </p:spPr>
        <p:txBody>
          <a:bodyPr>
            <a:normAutofit/>
          </a:bodyPr>
          <a:lstStyle/>
          <a:p>
            <a:r>
              <a:rPr lang="cs-CZ" sz="3200" kern="0" dirty="0">
                <a:solidFill>
                  <a:schemeClr val="tx1"/>
                </a:solidFill>
              </a:rPr>
              <a:t>Transformace pobytových sociální služeb v OK</a:t>
            </a:r>
            <a:endParaRPr lang="cs-CZ" sz="3200" dirty="0">
              <a:solidFill>
                <a:schemeClr val="tx1"/>
              </a:solidFill>
            </a:endParaRP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F159FA4C-DD60-2AFB-654A-1DAE11884C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719126"/>
              </p:ext>
            </p:extLst>
          </p:nvPr>
        </p:nvGraphicFramePr>
        <p:xfrm>
          <a:off x="838200" y="2268000"/>
          <a:ext cx="10515600" cy="1589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/>
          <a:srcRect l="22083" t="61852" r="38333" b="23333"/>
          <a:stretch/>
        </p:blipFill>
        <p:spPr>
          <a:xfrm>
            <a:off x="1271849" y="3857105"/>
            <a:ext cx="9144000" cy="1925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9A7D1E8C-478A-6159-CEE9-E4F45D1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427965-6716-6AE5-A652-A842FC31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45363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3669" y="229438"/>
            <a:ext cx="10515600" cy="684000"/>
          </a:xfrm>
        </p:spPr>
        <p:txBody>
          <a:bodyPr>
            <a:normAutofit/>
          </a:bodyPr>
          <a:lstStyle/>
          <a:p>
            <a:r>
              <a:rPr lang="cs-CZ" sz="3200" kern="0" dirty="0">
                <a:solidFill>
                  <a:schemeClr val="tx1"/>
                </a:solidFill>
              </a:rPr>
              <a:t>Transformace pobytových sociální služeb v OK</a:t>
            </a:r>
            <a:endParaRPr lang="cs-CZ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71DA042A-308D-7A55-78B9-048989FE8A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676903"/>
              </p:ext>
            </p:extLst>
          </p:nvPr>
        </p:nvGraphicFramePr>
        <p:xfrm>
          <a:off x="838200" y="913438"/>
          <a:ext cx="10515600" cy="5185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9A7D1E8C-478A-6159-CEE9-E4F45D1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427965-6716-6AE5-A652-A842FC31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80502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4876E1B-68BD-1797-6F6D-30315401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57" y="279527"/>
            <a:ext cx="10515600" cy="562912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</a:rPr>
              <a:t>Transformace pobytových sociálních služeb v OK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91951A-7D13-2D1D-7B11-BEE63F4A4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657" y="1376127"/>
            <a:ext cx="6350813" cy="48008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altLang="cs-CZ" sz="1700" b="1" dirty="0">
                <a:solidFill>
                  <a:schemeClr val="tx1"/>
                </a:solidFill>
              </a:rPr>
              <a:t>2013 - 2015 </a:t>
            </a:r>
            <a:r>
              <a:rPr lang="cs-CZ" altLang="cs-CZ" sz="1700" dirty="0">
                <a:solidFill>
                  <a:schemeClr val="tx1"/>
                </a:solidFill>
              </a:rPr>
              <a:t>–  částečná transformace služeb organizace </a:t>
            </a:r>
            <a:r>
              <a:rPr lang="cs-CZ" altLang="cs-CZ" sz="1700" b="1" dirty="0" err="1">
                <a:solidFill>
                  <a:schemeClr val="tx1"/>
                </a:solidFill>
              </a:rPr>
              <a:t>Vincentinum</a:t>
            </a:r>
            <a:r>
              <a:rPr lang="cs-CZ" altLang="cs-CZ" sz="1700" b="1" dirty="0">
                <a:solidFill>
                  <a:schemeClr val="tx1"/>
                </a:solidFill>
              </a:rPr>
              <a:t> – poskytovatel sociálních služeb Šternberk, </a:t>
            </a:r>
            <a:r>
              <a:rPr lang="cs-CZ" altLang="cs-CZ" sz="1700" b="1" dirty="0" err="1">
                <a:solidFill>
                  <a:schemeClr val="tx1"/>
                </a:solidFill>
              </a:rPr>
              <a:t>p.o</a:t>
            </a:r>
            <a:r>
              <a:rPr lang="cs-CZ" altLang="cs-CZ" sz="17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cs-CZ" altLang="cs-CZ" sz="1700" dirty="0">
                <a:solidFill>
                  <a:schemeClr val="tx1"/>
                </a:solidFill>
              </a:rPr>
              <a:t>celkem </a:t>
            </a:r>
            <a:r>
              <a:rPr lang="cs-CZ" altLang="cs-CZ" sz="1700" b="1" dirty="0">
                <a:solidFill>
                  <a:schemeClr val="tx1"/>
                </a:solidFill>
              </a:rPr>
              <a:t>68 uživatelů</a:t>
            </a:r>
            <a:r>
              <a:rPr lang="cs-CZ" altLang="cs-CZ" sz="1700" dirty="0">
                <a:solidFill>
                  <a:schemeClr val="tx1"/>
                </a:solidFill>
              </a:rPr>
              <a:t> služeb tohoto zařízení se přestěhovalo do dvou bytů a dvou rodinných domů v lokalitě Šternberk, do jednoho rodinného domu a dalšího objektu v Šumperku, do dvou vybudovaných domků v Uničově a rodinného domu v obci Lužice,</a:t>
            </a:r>
          </a:p>
          <a:p>
            <a:pPr algn="just"/>
            <a:r>
              <a:rPr lang="cs-CZ" altLang="cs-CZ" sz="1700" dirty="0">
                <a:solidFill>
                  <a:schemeClr val="tx1"/>
                </a:solidFill>
              </a:rPr>
              <a:t>uživatelé služeb se s pomocí personálu bez problémů adaptovali v novém prostředí a byli přijati i místní komunitou,</a:t>
            </a:r>
          </a:p>
          <a:p>
            <a:pPr algn="just"/>
            <a:r>
              <a:rPr lang="cs-CZ" altLang="cs-CZ" sz="1700" dirty="0">
                <a:solidFill>
                  <a:schemeClr val="tx1"/>
                </a:solidFill>
              </a:rPr>
              <a:t>o průběhu i výsledcích transformace byl Českou televizí natočen časosběrný dokument, který je k dispozici: </a:t>
            </a:r>
            <a:r>
              <a:rPr lang="cs-CZ" altLang="cs-CZ" sz="1700" dirty="0">
                <a:hlinkClick r:id="rId4"/>
              </a:rPr>
              <a:t>https://www.ceskatelevize.cz/</a:t>
            </a:r>
            <a:r>
              <a:rPr lang="cs-CZ" altLang="cs-CZ" sz="1700" dirty="0" err="1">
                <a:hlinkClick r:id="rId4"/>
              </a:rPr>
              <a:t>ivysilani</a:t>
            </a:r>
            <a:r>
              <a:rPr lang="cs-CZ" altLang="cs-CZ" sz="1700" dirty="0">
                <a:hlinkClick r:id="rId4"/>
              </a:rPr>
              <a:t>/10861835905-pet-statecnych/</a:t>
            </a:r>
            <a:r>
              <a:rPr lang="cs-CZ" altLang="cs-CZ" sz="1700" dirty="0"/>
              <a:t>.</a:t>
            </a:r>
          </a:p>
          <a:p>
            <a:endParaRPr lang="en-US" dirty="0"/>
          </a:p>
        </p:txBody>
      </p:sp>
      <p:pic>
        <p:nvPicPr>
          <p:cNvPr id="6" name="title-artist (1)">
            <a:hlinkClick r:id="" action="ppaction://media"/>
            <a:extLst>
              <a:ext uri="{FF2B5EF4-FFF2-40B4-BE49-F238E27FC236}">
                <a16:creationId xmlns:a16="http://schemas.microsoft.com/office/drawing/2014/main" id="{84B7F00C-C3FC-3283-09F3-2084084F029E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3040" end="15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9642" y="3330429"/>
            <a:ext cx="4720700" cy="2655393"/>
          </a:xfrm>
          <a:prstGeom prst="rect">
            <a:avLst/>
          </a:prstGeo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A30DE6-DC55-B1CB-6300-7D1BE05F8D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22.06.2023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8871AB2-A956-270B-06DD-D9D298E8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56C1FA-8DED-774F-A9BF-965BD70CC5BD}" type="slidenum">
              <a:rPr lang="cs-CZ" smtClean="0"/>
              <a:pPr>
                <a:spcAft>
                  <a:spcPts val="600"/>
                </a:spcAft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648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485DA-6AFB-679A-4346-D1520BA7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108" y="467900"/>
            <a:ext cx="10515600" cy="684000"/>
          </a:xfrm>
        </p:spPr>
        <p:txBody>
          <a:bodyPr anchor="ctr">
            <a:normAutofit fontScale="90000"/>
          </a:bodyPr>
          <a:lstStyle/>
          <a:p>
            <a:r>
              <a:rPr lang="cs-CZ" altLang="cs-CZ" sz="3200" dirty="0">
                <a:solidFill>
                  <a:schemeClr val="tx1"/>
                </a:solidFill>
              </a:rPr>
              <a:t>Individuální projekty Olomouckého kraje</a:t>
            </a:r>
            <a:br>
              <a:rPr lang="cs-CZ" altLang="cs-CZ" sz="2100" dirty="0"/>
            </a:br>
            <a:endParaRPr lang="cs-CZ" sz="2100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8BE2B2C-7143-BCAB-CBF1-A0757822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22.06.2023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6A6236E-EA31-2077-0957-5C7C15B5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56C1FA-8DED-774F-A9BF-965BD70CC5BD}" type="slidenum">
              <a:rPr lang="cs-CZ" smtClean="0"/>
              <a:pPr>
                <a:spcAft>
                  <a:spcPts val="600"/>
                </a:spcAft>
              </a:pPr>
              <a:t>2</a:t>
            </a:fld>
            <a:endParaRPr lang="cs-CZ"/>
          </a:p>
        </p:txBody>
      </p:sp>
      <p:graphicFrame>
        <p:nvGraphicFramePr>
          <p:cNvPr id="10" name="Zástupný obsah 2">
            <a:extLst>
              <a:ext uri="{FF2B5EF4-FFF2-40B4-BE49-F238E27FC236}">
                <a16:creationId xmlns:a16="http://schemas.microsoft.com/office/drawing/2014/main" id="{E62E91CE-31A6-4575-AE8D-53876A6355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373983"/>
              </p:ext>
            </p:extLst>
          </p:nvPr>
        </p:nvGraphicFramePr>
        <p:xfrm>
          <a:off x="838200" y="1367406"/>
          <a:ext cx="10515600" cy="4763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630340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3669" y="229438"/>
            <a:ext cx="10515600" cy="684000"/>
          </a:xfrm>
        </p:spPr>
        <p:txBody>
          <a:bodyPr>
            <a:normAutofit/>
          </a:bodyPr>
          <a:lstStyle/>
          <a:p>
            <a:r>
              <a:rPr lang="cs-CZ" sz="3200" kern="0" dirty="0">
                <a:solidFill>
                  <a:schemeClr val="tx1"/>
                </a:solidFill>
              </a:rPr>
              <a:t>Transformace pobytových sociální služeb v OK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7543" y="5604095"/>
            <a:ext cx="10515600" cy="61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stávající budova </a:t>
            </a:r>
            <a:r>
              <a:rPr lang="cs-CZ" sz="2000" b="1" dirty="0" err="1">
                <a:solidFill>
                  <a:schemeClr val="tx1"/>
                </a:solidFill>
              </a:rPr>
              <a:t>Vincentina</a:t>
            </a:r>
            <a:r>
              <a:rPr lang="cs-CZ" sz="2000" b="1" dirty="0">
                <a:solidFill>
                  <a:schemeClr val="tx1"/>
                </a:solidFill>
              </a:rPr>
              <a:t> (bývalý klášter s původní kapacitou 189 lůžek)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9A7D1E8C-478A-6159-CEE9-E4F45D1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427965-6716-6AE5-A652-A842FC31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B51C20C-DB80-92D5-BD9F-293F1F845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5" y="931538"/>
            <a:ext cx="10327322" cy="45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2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3669" y="229438"/>
            <a:ext cx="10515600" cy="684000"/>
          </a:xfrm>
        </p:spPr>
        <p:txBody>
          <a:bodyPr>
            <a:normAutofit/>
          </a:bodyPr>
          <a:lstStyle/>
          <a:p>
            <a:r>
              <a:rPr lang="cs-CZ" sz="3200" kern="0" dirty="0">
                <a:solidFill>
                  <a:schemeClr val="tx1"/>
                </a:solidFill>
              </a:rPr>
              <a:t>Transformace pobytových sociální služeb v OK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7543" y="5604095"/>
            <a:ext cx="10515600" cy="61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2000" b="1" dirty="0">
                <a:solidFill>
                  <a:schemeClr val="tx1"/>
                </a:solidFill>
              </a:rPr>
              <a:t>DOZP Uničov, Olomoucká 1474                                   DOZP Uničov, Gymnazijní 147</a:t>
            </a: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9A7D1E8C-478A-6159-CEE9-E4F45D1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427965-6716-6AE5-A652-A842FC31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174E20F-3F46-C951-112C-0774CDF1C537}"/>
              </a:ext>
            </a:extLst>
          </p:cNvPr>
          <p:cNvPicPr/>
          <p:nvPr/>
        </p:nvPicPr>
        <p:blipFill rotWithShape="1">
          <a:blip r:embed="rId2"/>
          <a:srcRect l="16847" t="13498" r="17166" b="8474"/>
          <a:stretch/>
        </p:blipFill>
        <p:spPr bwMode="auto">
          <a:xfrm>
            <a:off x="1054232" y="1819692"/>
            <a:ext cx="4366180" cy="2865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35A56C-363D-7641-49BA-EB9AD42AE265}"/>
              </a:ext>
            </a:extLst>
          </p:cNvPr>
          <p:cNvPicPr/>
          <p:nvPr/>
        </p:nvPicPr>
        <p:blipFill rotWithShape="1">
          <a:blip r:embed="rId3"/>
          <a:srcRect l="18641" t="13740" r="7254" b="18042"/>
          <a:stretch/>
        </p:blipFill>
        <p:spPr bwMode="auto">
          <a:xfrm>
            <a:off x="6521657" y="1819692"/>
            <a:ext cx="4551486" cy="2865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7385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3669" y="229438"/>
            <a:ext cx="10515600" cy="684000"/>
          </a:xfrm>
        </p:spPr>
        <p:txBody>
          <a:bodyPr>
            <a:normAutofit/>
          </a:bodyPr>
          <a:lstStyle/>
          <a:p>
            <a:r>
              <a:rPr lang="cs-CZ" sz="3200" kern="0" dirty="0">
                <a:solidFill>
                  <a:schemeClr val="tx1"/>
                </a:solidFill>
              </a:rPr>
              <a:t>Transformace pobytových sociální služeb v OK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7543" y="5604095"/>
            <a:ext cx="10515600" cy="61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DOZP </a:t>
            </a:r>
            <a:r>
              <a:rPr lang="cs-CZ" sz="2000" b="1" dirty="0" err="1">
                <a:solidFill>
                  <a:schemeClr val="tx1"/>
                </a:solidFill>
              </a:rPr>
              <a:t>Krenišovská</a:t>
            </a:r>
            <a:r>
              <a:rPr lang="cs-CZ" sz="2000" b="1" dirty="0">
                <a:solidFill>
                  <a:schemeClr val="tx1"/>
                </a:solidFill>
              </a:rPr>
              <a:t> 224, Vikýřovice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9A7D1E8C-478A-6159-CEE9-E4F45D1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427965-6716-6AE5-A652-A842FC31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CDA1A1-8217-BCAB-6D5C-86A0C7FA83EE}"/>
              </a:ext>
            </a:extLst>
          </p:cNvPr>
          <p:cNvPicPr/>
          <p:nvPr/>
        </p:nvPicPr>
        <p:blipFill rotWithShape="1">
          <a:blip r:embed="rId2"/>
          <a:srcRect l="19467" t="16441" r="19660" b="10190"/>
          <a:stretch/>
        </p:blipFill>
        <p:spPr bwMode="auto">
          <a:xfrm>
            <a:off x="443620" y="1213164"/>
            <a:ext cx="5069940" cy="3585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DB85CB9-6403-86DE-5B5D-27D8ED672DB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9329" t="15949" r="18831" b="10680"/>
          <a:stretch/>
        </p:blipFill>
        <p:spPr bwMode="auto">
          <a:xfrm>
            <a:off x="6174464" y="1213165"/>
            <a:ext cx="4532246" cy="3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3802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270AD-2ABD-EE1D-34D1-7EB62CD5F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4375"/>
            <a:ext cx="10515600" cy="835115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</a:rPr>
              <a:t>Transformace pobytových sociálních služeb v OK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83108C-B9EF-A69D-8E24-1C745F3FC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668" y="1510019"/>
            <a:ext cx="5630132" cy="4666944"/>
          </a:xfrm>
        </p:spPr>
        <p:txBody>
          <a:bodyPr/>
          <a:lstStyle/>
          <a:p>
            <a:pPr marL="0" indent="0" algn="just">
              <a:buNone/>
            </a:pPr>
            <a:r>
              <a:rPr lang="cs-CZ" sz="2000" b="1" dirty="0">
                <a:solidFill>
                  <a:schemeClr val="tx1"/>
                </a:solidFill>
              </a:rPr>
              <a:t>2015 - dosud </a:t>
            </a:r>
            <a:r>
              <a:rPr lang="cs-CZ" altLang="cs-CZ" sz="2000" dirty="0">
                <a:solidFill>
                  <a:schemeClr val="tx1"/>
                </a:solidFill>
              </a:rPr>
              <a:t>– </a:t>
            </a:r>
            <a:r>
              <a:rPr lang="cs-CZ" sz="2000" dirty="0">
                <a:solidFill>
                  <a:schemeClr val="tx1"/>
                </a:solidFill>
              </a:rPr>
              <a:t>proces transformace organizace </a:t>
            </a:r>
            <a:r>
              <a:rPr lang="cs-CZ" sz="2000" b="1" dirty="0">
                <a:solidFill>
                  <a:schemeClr val="tx1"/>
                </a:solidFill>
              </a:rPr>
              <a:t>Nové Zámky- poskytovatel sociálních služeb </a:t>
            </a:r>
            <a:r>
              <a:rPr lang="cs-CZ" sz="2000" b="1" dirty="0" err="1">
                <a:solidFill>
                  <a:schemeClr val="tx1"/>
                </a:solidFill>
              </a:rPr>
              <a:t>p.o</a:t>
            </a:r>
            <a:r>
              <a:rPr lang="cs-CZ" sz="2000" b="1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cs-CZ" sz="2000" dirty="0">
                <a:solidFill>
                  <a:schemeClr val="tx1"/>
                </a:solidFill>
              </a:rPr>
              <a:t>přestěhování do běžných forem bydlení uživatele služeb domov pro osoby se zdravotním postižením z budově zámku v Nových Zámcích a v budově v Litovli (celkem 145 uživatelů)</a:t>
            </a:r>
          </a:p>
          <a:p>
            <a:pPr algn="just"/>
            <a:r>
              <a:rPr lang="cs-CZ" sz="2000" dirty="0">
                <a:solidFill>
                  <a:schemeClr val="tx1"/>
                </a:solidFill>
              </a:rPr>
              <a:t>projekt rozdělen do několika samostatných etap</a:t>
            </a:r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7954DA-CB7F-D1D4-ECBE-866D6675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F83331-59B3-D101-7A50-627D8535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23</a:t>
            </a:fld>
            <a:endParaRPr lang="cs-CZ"/>
          </a:p>
        </p:txBody>
      </p:sp>
      <p:pic>
        <p:nvPicPr>
          <p:cNvPr id="7" name="title-artist46">
            <a:hlinkClick r:id="" action="ppaction://media"/>
            <a:extLst>
              <a:ext uri="{FF2B5EF4-FFF2-40B4-BE49-F238E27FC236}">
                <a16:creationId xmlns:a16="http://schemas.microsoft.com/office/drawing/2014/main" id="{67761C32-1A53-026C-8AF2-5DBD03F60C1E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00" end="14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1433" y="3029896"/>
            <a:ext cx="4959991" cy="27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4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3669" y="229438"/>
            <a:ext cx="10515600" cy="684000"/>
          </a:xfrm>
        </p:spPr>
        <p:txBody>
          <a:bodyPr>
            <a:normAutofit/>
          </a:bodyPr>
          <a:lstStyle/>
          <a:p>
            <a:r>
              <a:rPr lang="cs-CZ" sz="3200" kern="0" dirty="0">
                <a:solidFill>
                  <a:schemeClr val="tx1"/>
                </a:solidFill>
              </a:rPr>
              <a:t>Transformace pobytových sociální služeb v OK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7543" y="5604095"/>
            <a:ext cx="10515600" cy="6182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stávající budova Nových Zámků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9A7D1E8C-478A-6159-CEE9-E4F45D1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427965-6716-6AE5-A652-A842FC31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5" name="Obrázek 4">
            <a:hlinkClick r:id="rId2"/>
            <a:extLst>
              <a:ext uri="{FF2B5EF4-FFF2-40B4-BE49-F238E27FC236}">
                <a16:creationId xmlns:a16="http://schemas.microsoft.com/office/drawing/2014/main" id="{5C5C40B7-A1F1-E21E-67BE-728A1AFFE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68" y="913437"/>
            <a:ext cx="8675802" cy="469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47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3669" y="229438"/>
            <a:ext cx="10515600" cy="684000"/>
          </a:xfrm>
        </p:spPr>
        <p:txBody>
          <a:bodyPr>
            <a:normAutofit/>
          </a:bodyPr>
          <a:lstStyle/>
          <a:p>
            <a:r>
              <a:rPr lang="cs-CZ" sz="3200" kern="0" dirty="0">
                <a:solidFill>
                  <a:schemeClr val="tx1"/>
                </a:solidFill>
              </a:rPr>
              <a:t>Transformace pobytových sociální služeb v OK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7543" y="5604095"/>
            <a:ext cx="10515600" cy="6182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9A7D1E8C-478A-6159-CEE9-E4F45D1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427965-6716-6AE5-A652-A842FC31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4EE2E07-7CFA-440D-9BE7-C401C54A5E3B}"/>
              </a:ext>
            </a:extLst>
          </p:cNvPr>
          <p:cNvSpPr txBox="1">
            <a:spLocks/>
          </p:cNvSpPr>
          <p:nvPr/>
        </p:nvSpPr>
        <p:spPr>
          <a:xfrm>
            <a:off x="838200" y="1128039"/>
            <a:ext cx="8229600" cy="33855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549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49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49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49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49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altLang="cs-CZ" sz="1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1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1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1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1400" dirty="0"/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1400" dirty="0"/>
          </a:p>
          <a:p>
            <a:pPr marL="0" indent="0">
              <a:buFont typeface="Arial" panose="020B0604020202020204" pitchFamily="34" charset="0"/>
              <a:buNone/>
            </a:pPr>
            <a:br>
              <a:rPr lang="cs-CZ" altLang="cs-CZ" sz="1400" dirty="0"/>
            </a:br>
            <a:r>
              <a:rPr lang="cs-CZ" altLang="cs-CZ" sz="1400" dirty="0"/>
              <a:t> </a:t>
            </a:r>
            <a:br>
              <a:rPr lang="cs-CZ" altLang="cs-CZ" sz="1400" dirty="0"/>
            </a:br>
            <a:endParaRPr lang="cs-CZ" sz="1400" dirty="0"/>
          </a:p>
          <a:p>
            <a:endParaRPr lang="cs-CZ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AA59FB-B037-7C30-E22B-48EE88CF2562}"/>
              </a:ext>
            </a:extLst>
          </p:cNvPr>
          <p:cNvPicPr/>
          <p:nvPr/>
        </p:nvPicPr>
        <p:blipFill rotWithShape="1">
          <a:blip r:embed="rId2"/>
          <a:srcRect l="20573" t="15214" r="20607" b="8216"/>
          <a:stretch/>
        </p:blipFill>
        <p:spPr bwMode="auto">
          <a:xfrm>
            <a:off x="389299" y="1705449"/>
            <a:ext cx="3431263" cy="2618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ok_gajd7647\Desktop\chb4.jpg">
            <a:extLst>
              <a:ext uri="{FF2B5EF4-FFF2-40B4-BE49-F238E27FC236}">
                <a16:creationId xmlns:a16="http://schemas.microsoft.com/office/drawing/2014/main" id="{AAEF77DA-689C-6F88-791C-E9FFCB311C4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4134" r="27212" b="12094"/>
          <a:stretch/>
        </p:blipFill>
        <p:spPr bwMode="auto">
          <a:xfrm>
            <a:off x="4346982" y="1732831"/>
            <a:ext cx="3431263" cy="2591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F4BA3A6A-6AFD-A8EF-3DF6-B0FFB8D605B0}"/>
              </a:ext>
            </a:extLst>
          </p:cNvPr>
          <p:cNvSpPr/>
          <p:nvPr/>
        </p:nvSpPr>
        <p:spPr>
          <a:xfrm>
            <a:off x="4225037" y="4473530"/>
            <a:ext cx="2313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CHB Drahanovice 283</a:t>
            </a:r>
          </a:p>
        </p:txBody>
      </p:sp>
      <p:pic>
        <p:nvPicPr>
          <p:cNvPr id="12" name="Obrázek 11" descr="C:\Users\ok_gajd7647\Desktop\sd.jpg">
            <a:extLst>
              <a:ext uri="{FF2B5EF4-FFF2-40B4-BE49-F238E27FC236}">
                <a16:creationId xmlns:a16="http://schemas.microsoft.com/office/drawing/2014/main" id="{8CB55673-AF4C-E399-BB42-F3B8A19492A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t="5407" r="28869" b="6877"/>
          <a:stretch/>
        </p:blipFill>
        <p:spPr bwMode="auto">
          <a:xfrm>
            <a:off x="8256579" y="1732831"/>
            <a:ext cx="3177948" cy="2579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61BCEC68-060A-A947-24EC-BBA2C26CFC4A}"/>
              </a:ext>
            </a:extLst>
          </p:cNvPr>
          <p:cNvSpPr txBox="1"/>
          <p:nvPr/>
        </p:nvSpPr>
        <p:spPr bwMode="auto">
          <a:xfrm>
            <a:off x="640533" y="4458141"/>
            <a:ext cx="62242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600" b="1" dirty="0"/>
              <a:t>CHB Červenka, Nádražní 388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6CBC5D7-9818-7F60-00BE-FBA1B0FE8A7D}"/>
              </a:ext>
            </a:extLst>
          </p:cNvPr>
          <p:cNvSpPr txBox="1"/>
          <p:nvPr/>
        </p:nvSpPr>
        <p:spPr bwMode="auto">
          <a:xfrm>
            <a:off x="8088518" y="4446148"/>
            <a:ext cx="62242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600" b="1" dirty="0"/>
              <a:t>CHB Uničov, Olomoucká 345</a:t>
            </a:r>
          </a:p>
        </p:txBody>
      </p:sp>
    </p:spTree>
    <p:extLst>
      <p:ext uri="{BB962C8B-B14F-4D97-AF65-F5344CB8AC3E}">
        <p14:creationId xmlns:p14="http://schemas.microsoft.com/office/powerpoint/2010/main" val="2350427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64800"/>
            <a:ext cx="10515600" cy="684000"/>
          </a:xfrm>
        </p:spPr>
        <p:txBody>
          <a:bodyPr>
            <a:noAutofit/>
          </a:bodyPr>
          <a:lstStyle/>
          <a:p>
            <a:r>
              <a:rPr lang="cs-CZ" sz="3200" b="1" kern="0" dirty="0">
                <a:solidFill>
                  <a:schemeClr val="tx1"/>
                </a:solidFill>
              </a:rPr>
              <a:t>Transformace vybraných příspěvkových organizací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955811" y="5165652"/>
            <a:ext cx="1028037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600" dirty="0"/>
              <a:t>Celkem transformací má projít </a:t>
            </a:r>
            <a:r>
              <a:rPr lang="cs-CZ" sz="2600" b="1" dirty="0"/>
              <a:t>392</a:t>
            </a:r>
            <a:r>
              <a:rPr lang="cs-CZ" sz="2600" dirty="0"/>
              <a:t> uživatelů </a:t>
            </a:r>
          </a:p>
          <a:p>
            <a:r>
              <a:rPr lang="cs-CZ" sz="2600" dirty="0"/>
              <a:t>- potřeba dalších vhodných pozemků či nemovitostí pro transformaci</a:t>
            </a:r>
          </a:p>
        </p:txBody>
      </p:sp>
      <p:sp>
        <p:nvSpPr>
          <p:cNvPr id="9" name="Šipka doprava 8"/>
          <p:cNvSpPr/>
          <p:nvPr/>
        </p:nvSpPr>
        <p:spPr>
          <a:xfrm>
            <a:off x="256144" y="5279419"/>
            <a:ext cx="448888" cy="332509"/>
          </a:xfrm>
          <a:prstGeom prst="rightArrow">
            <a:avLst/>
          </a:prstGeom>
          <a:solidFill>
            <a:srgbClr val="B6C55B"/>
          </a:solidFill>
          <a:ln>
            <a:solidFill>
              <a:srgbClr val="B6C5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5B29E9E-5C42-FCFE-E859-ED524C92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21989755-15ED-3516-0BE5-3E3F2816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7D5908A-B450-A2D8-A290-F08FA62DB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022"/>
            <a:ext cx="10515600" cy="4318778"/>
          </a:xfrm>
        </p:spPr>
        <p:txBody>
          <a:bodyPr/>
          <a:lstStyle/>
          <a:p>
            <a:pPr marL="0" indent="0">
              <a:buNone/>
            </a:pPr>
            <a:r>
              <a:rPr lang="cs-CZ" sz="18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Zpracované transformační plány do roku 2035</a:t>
            </a: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Nové Zámky- poskytovatel sociálních služeb</a:t>
            </a:r>
          </a:p>
          <a:p>
            <a:r>
              <a:rPr lang="cs-CZ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Vincentinum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– poskytovatel sociálních služeb Šternberk</a:t>
            </a: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Domov Větrný mlýn Skalička </a:t>
            </a: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Domov Na zámečku Rokytnice</a:t>
            </a: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Domov „Na Zámku“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(Nezamyslice)</a:t>
            </a: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Domov Paprsek Olšany</a:t>
            </a: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Centrum Dominika Kokory</a:t>
            </a:r>
          </a:p>
          <a:p>
            <a:endParaRPr lang="cs-CZ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89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3669" y="229438"/>
            <a:ext cx="10515600" cy="684000"/>
          </a:xfrm>
        </p:spPr>
        <p:txBody>
          <a:bodyPr>
            <a:normAutofit/>
          </a:bodyPr>
          <a:lstStyle/>
          <a:p>
            <a:r>
              <a:rPr lang="cs-CZ" sz="3200" kern="0" dirty="0">
                <a:solidFill>
                  <a:schemeClr val="tx1"/>
                </a:solidFill>
              </a:rPr>
              <a:t>Transformace pobytových sociální služeb v OK</a:t>
            </a:r>
            <a:endParaRPr lang="cs-CZ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A949E083-2113-B7D3-AB4E-29DB2D62AB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0269044"/>
              </p:ext>
            </p:extLst>
          </p:nvPr>
        </p:nvGraphicFramePr>
        <p:xfrm>
          <a:off x="670420" y="1231271"/>
          <a:ext cx="10515600" cy="3938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9A7D1E8C-478A-6159-CEE9-E4F45D1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427965-6716-6AE5-A652-A842FC31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62210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3669" y="229438"/>
            <a:ext cx="10515600" cy="684000"/>
          </a:xfrm>
        </p:spPr>
        <p:txBody>
          <a:bodyPr>
            <a:normAutofit/>
          </a:bodyPr>
          <a:lstStyle/>
          <a:p>
            <a:r>
              <a:rPr lang="cs-CZ" sz="3200" kern="0" dirty="0">
                <a:solidFill>
                  <a:schemeClr val="tx1"/>
                </a:solidFill>
              </a:rPr>
              <a:t>Transformace pobytových sociální služeb v OK</a:t>
            </a:r>
            <a:endParaRPr lang="cs-CZ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8201A9E-F70B-574F-6E30-A906479F08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442440"/>
              </p:ext>
            </p:extLst>
          </p:nvPr>
        </p:nvGraphicFramePr>
        <p:xfrm>
          <a:off x="838200" y="1231271"/>
          <a:ext cx="10931554" cy="4427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9A7D1E8C-478A-6159-CEE9-E4F45D1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427965-6716-6AE5-A652-A842FC31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75144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Děkuji za pozornost</a:t>
            </a:r>
            <a:br>
              <a:rPr lang="cs-CZ" dirty="0">
                <a:solidFill>
                  <a:schemeClr val="tx1"/>
                </a:solidFill>
              </a:rPr>
            </a:br>
            <a:br>
              <a:rPr lang="cs-CZ" dirty="0">
                <a:solidFill>
                  <a:schemeClr val="tx1"/>
                </a:solidFill>
              </a:rPr>
            </a:br>
            <a:r>
              <a:rPr lang="cs-CZ" sz="4000" dirty="0">
                <a:solidFill>
                  <a:schemeClr val="tx1"/>
                </a:solidFill>
              </a:rPr>
              <a:t>Mgr. Valerie Navrátilová</a:t>
            </a: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2700" dirty="0">
                <a:solidFill>
                  <a:schemeClr val="tx1"/>
                </a:solidFill>
              </a:rPr>
              <a:t>email: </a:t>
            </a:r>
            <a:r>
              <a:rPr lang="cs-CZ" sz="27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v.navratilova@olkraj.cz</a:t>
            </a:r>
            <a:br>
              <a:rPr lang="cs-CZ" sz="2700" dirty="0">
                <a:solidFill>
                  <a:schemeClr val="tx1"/>
                </a:solidFill>
              </a:rPr>
            </a:br>
            <a:r>
              <a:rPr lang="cs-CZ" sz="2700" dirty="0">
                <a:solidFill>
                  <a:schemeClr val="tx1"/>
                </a:solidFill>
              </a:rPr>
              <a:t>tel.: 585 508 237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7F4A0E-0102-344D-1591-48402B3A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90B015-D984-86F5-9006-62E1E901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80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E506A-4978-0410-6186-3049CD259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46" y="964800"/>
            <a:ext cx="10515600" cy="684000"/>
          </a:xfrm>
        </p:spPr>
        <p:txBody>
          <a:bodyPr anchor="ctr">
            <a:normAutofit/>
          </a:bodyPr>
          <a:lstStyle/>
          <a:p>
            <a:r>
              <a:rPr lang="cs-CZ" altLang="cs-CZ" sz="4100" dirty="0">
                <a:solidFill>
                  <a:schemeClr val="tx1"/>
                </a:solidFill>
              </a:rPr>
              <a:t>Základní údaje o projektech</a:t>
            </a:r>
            <a:endParaRPr lang="cs-CZ" sz="4100" dirty="0">
              <a:solidFill>
                <a:schemeClr val="tx1"/>
              </a:solidFill>
            </a:endParaRP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B2A3DDC-626E-A699-E332-3C7B2E3B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22.06.2023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64A8C01-F829-A9FA-9A84-EF8A8B5B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56C1FA-8DED-774F-A9BF-965BD70CC5BD}" type="slidenum">
              <a:rPr lang="cs-CZ" smtClean="0"/>
              <a:pPr>
                <a:spcAft>
                  <a:spcPts val="600"/>
                </a:spcAft>
              </a:pPr>
              <a:t>3</a:t>
            </a:fld>
            <a:endParaRPr lang="cs-CZ"/>
          </a:p>
        </p:txBody>
      </p:sp>
      <p:graphicFrame>
        <p:nvGraphicFramePr>
          <p:cNvPr id="12" name="Zástupný obsah 2">
            <a:extLst>
              <a:ext uri="{FF2B5EF4-FFF2-40B4-BE49-F238E27FC236}">
                <a16:creationId xmlns:a16="http://schemas.microsoft.com/office/drawing/2014/main" id="{354FB72A-F831-B2A7-2D5D-9EAB3CE6F2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9280" y="1973215"/>
          <a:ext cx="10948332" cy="4041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07918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78" y="136525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>
                <a:solidFill>
                  <a:schemeClr val="tx1"/>
                </a:solidFill>
              </a:rPr>
              <a:t>Podpora plánování sociálních služeb na území Olomouckého kraje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5"/>
            <a:ext cx="10515600" cy="5157676"/>
          </a:xfrm>
        </p:spPr>
        <p:txBody>
          <a:bodyPr>
            <a:normAutofit fontScale="47500" lnSpcReduction="20000"/>
          </a:bodyPr>
          <a:lstStyle/>
          <a:p>
            <a:pPr marL="174625" indent="0">
              <a:buFontTx/>
              <a:buNone/>
            </a:pPr>
            <a:r>
              <a:rPr lang="cs-CZ" altLang="cs-CZ" sz="4000" b="1" i="1" dirty="0">
                <a:solidFill>
                  <a:srgbClr val="C4262E"/>
                </a:solidFill>
              </a:rPr>
              <a:t>Klíčová aktivita 1</a:t>
            </a:r>
          </a:p>
          <a:p>
            <a:pPr marL="174625" indent="0">
              <a:buFontTx/>
              <a:buNone/>
            </a:pPr>
            <a:endParaRPr lang="cs-CZ" altLang="cs-CZ" sz="4000" b="1" u="sng" dirty="0">
              <a:solidFill>
                <a:schemeClr val="tx1"/>
              </a:solidFill>
            </a:endParaRPr>
          </a:p>
          <a:p>
            <a:pPr marL="174625" indent="0">
              <a:buFontTx/>
              <a:buNone/>
            </a:pPr>
            <a:r>
              <a:rPr lang="cs-CZ" altLang="cs-CZ" sz="4000" b="1" u="sng" dirty="0">
                <a:solidFill>
                  <a:schemeClr val="tx1"/>
                </a:solidFill>
              </a:rPr>
              <a:t>Podpora plánování sociálních služeb na krajské a místní úrovni</a:t>
            </a:r>
          </a:p>
          <a:p>
            <a:pPr marL="174625" indent="0" algn="ctr">
              <a:buFontTx/>
              <a:buNone/>
            </a:pPr>
            <a:endParaRPr lang="cs-CZ" altLang="cs-CZ" sz="4000" b="1" dirty="0">
              <a:solidFill>
                <a:schemeClr val="tx1"/>
              </a:solidFill>
            </a:endParaRPr>
          </a:p>
          <a:p>
            <a:pPr marL="688975" indent="-514350" algn="just">
              <a:buFontTx/>
              <a:buAutoNum type="arabicPeriod"/>
            </a:pPr>
            <a:r>
              <a:rPr lang="cs-CZ" altLang="cs-CZ" sz="4000" b="1" dirty="0">
                <a:solidFill>
                  <a:schemeClr val="tx1"/>
                </a:solidFill>
              </a:rPr>
              <a:t>Udržení a podpora procesu KPSS v Olomouckém kraji</a:t>
            </a:r>
            <a:endParaRPr lang="cs-CZ" altLang="cs-CZ" sz="2800" b="1" dirty="0">
              <a:solidFill>
                <a:schemeClr val="tx1"/>
              </a:solidFill>
            </a:endParaRPr>
          </a:p>
          <a:p>
            <a:pPr marL="1089025" lvl="1" indent="-457200" algn="just">
              <a:lnSpc>
                <a:spcPct val="130000"/>
              </a:lnSpc>
            </a:pPr>
            <a:r>
              <a:rPr lang="cs-CZ" altLang="cs-CZ" sz="3400" dirty="0">
                <a:solidFill>
                  <a:schemeClr val="tx1"/>
                </a:solidFill>
              </a:rPr>
              <a:t>metodická podpora na krajské a místní úrovni, včetně zpracování analytických podkladů pro tvorbu střednědobých a komunitních plánů </a:t>
            </a:r>
          </a:p>
          <a:p>
            <a:pPr marL="1089025" lvl="1" indent="-457200" algn="just">
              <a:lnSpc>
                <a:spcPct val="130000"/>
              </a:lnSpc>
            </a:pPr>
            <a:r>
              <a:rPr lang="cs-CZ" altLang="cs-CZ" sz="3400" dirty="0">
                <a:solidFill>
                  <a:schemeClr val="tx1"/>
                </a:solidFill>
              </a:rPr>
              <a:t>diskuzní fóra</a:t>
            </a:r>
          </a:p>
          <a:p>
            <a:pPr marL="1089025" lvl="1" indent="-457200" algn="just"/>
            <a:r>
              <a:rPr lang="cs-CZ" altLang="cs-CZ" sz="3400" dirty="0">
                <a:solidFill>
                  <a:schemeClr val="tx1"/>
                </a:solidFill>
              </a:rPr>
              <a:t>stáže pracovníků věnujících se plánování v jiných regionech ČR</a:t>
            </a:r>
          </a:p>
          <a:p>
            <a:pPr marL="1089025" lvl="1" indent="-457200" algn="just"/>
            <a:r>
              <a:rPr lang="cs-CZ" altLang="cs-CZ" sz="3400" dirty="0">
                <a:solidFill>
                  <a:schemeClr val="tx1"/>
                </a:solidFill>
              </a:rPr>
              <a:t>setkání poskytovatelů sociálních služeb</a:t>
            </a:r>
          </a:p>
          <a:p>
            <a:pPr marL="631825" lvl="1" indent="0" algn="just">
              <a:buNone/>
            </a:pPr>
            <a:endParaRPr lang="cs-CZ" altLang="cs-CZ" dirty="0">
              <a:solidFill>
                <a:schemeClr val="tx1"/>
              </a:solidFill>
            </a:endParaRPr>
          </a:p>
          <a:p>
            <a:pPr marL="688975" indent="-514350" algn="just">
              <a:lnSpc>
                <a:spcPct val="130000"/>
              </a:lnSpc>
              <a:buFontTx/>
              <a:buAutoNum type="arabicPeriod" startAt="2"/>
            </a:pPr>
            <a:r>
              <a:rPr lang="cs-CZ" altLang="cs-CZ" sz="4000" b="1" dirty="0">
                <a:solidFill>
                  <a:schemeClr val="tx1"/>
                </a:solidFill>
              </a:rPr>
              <a:t>Střednědobé plánování rozvoje sociálních služeb a podpora činnosti organizační struktury KPSS – působení pracovních skupin na krajské úrovni</a:t>
            </a:r>
          </a:p>
          <a:p>
            <a:pPr marL="1089025" lvl="1" indent="-457200" algn="just"/>
            <a:r>
              <a:rPr lang="cs-CZ" altLang="cs-CZ" sz="3400" dirty="0">
                <a:solidFill>
                  <a:schemeClr val="tx1"/>
                </a:solidFill>
              </a:rPr>
              <a:t>podpora činnosti organizační struktury KPSS – dohody o provedení práce se členy pracovních skupin</a:t>
            </a:r>
          </a:p>
          <a:p>
            <a:pPr marL="1089025" lvl="1" indent="-457200" algn="just">
              <a:lnSpc>
                <a:spcPct val="130000"/>
              </a:lnSpc>
            </a:pPr>
            <a:r>
              <a:rPr lang="cs-CZ" altLang="cs-CZ" sz="3400" dirty="0">
                <a:solidFill>
                  <a:schemeClr val="tx1"/>
                </a:solidFill>
              </a:rPr>
              <a:t>výjezdní zasedání týmu pracovníků KÚOK a členů pracovních skupin ORP a KRKOS podílejících se na procesu plánování a tvorbě SPRSS v Olomouckém kraji</a:t>
            </a:r>
          </a:p>
          <a:p>
            <a:pPr marL="1089025" lvl="1" indent="-457200" algn="just"/>
            <a:r>
              <a:rPr lang="cs-CZ" altLang="cs-CZ" sz="3400" dirty="0">
                <a:solidFill>
                  <a:schemeClr val="tx1"/>
                </a:solidFill>
              </a:rPr>
              <a:t>workshopy a konference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381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78" y="136525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plánování sociálních služeb na území Olomouckého kraje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9232"/>
            <a:ext cx="10515600" cy="5327009"/>
          </a:xfrm>
        </p:spPr>
        <p:txBody>
          <a:bodyPr>
            <a:normAutofit fontScale="40000" lnSpcReduction="20000"/>
          </a:bodyPr>
          <a:lstStyle/>
          <a:p>
            <a:pPr marL="174625" indent="0" algn="ctr">
              <a:buFontTx/>
              <a:buNone/>
            </a:pPr>
            <a:r>
              <a:rPr lang="cs-CZ" altLang="cs-CZ" sz="4900" b="1" i="1" dirty="0">
                <a:solidFill>
                  <a:srgbClr val="C4262E"/>
                </a:solidFill>
              </a:rPr>
              <a:t>Klíčová aktivita 1</a:t>
            </a:r>
          </a:p>
          <a:p>
            <a:pPr marL="1089025" indent="-914400" algn="just">
              <a:buFont typeface="+mj-lt"/>
              <a:buAutoNum type="arabicPeriod" startAt="3"/>
              <a:defRPr/>
            </a:pPr>
            <a:r>
              <a:rPr lang="cs-CZ" altLang="cs-CZ" sz="4900" b="1" dirty="0">
                <a:solidFill>
                  <a:schemeClr val="tx1"/>
                </a:solidFill>
              </a:rPr>
              <a:t>Podpora procesu optimalizace služeb v síti</a:t>
            </a:r>
          </a:p>
          <a:p>
            <a:pPr marL="631825" indent="-457200" algn="just">
              <a:lnSpc>
                <a:spcPct val="130000"/>
              </a:lnSpc>
              <a:defRPr/>
            </a:pPr>
            <a:r>
              <a:rPr lang="cs-CZ" altLang="cs-CZ" sz="4300" dirty="0">
                <a:solidFill>
                  <a:schemeClr val="tx1"/>
                </a:solidFill>
              </a:rPr>
              <a:t>metodická podpora pro tým pracovníků, kteří jsou zodpovědní za tvorbu a modelaci sítě sociálních služeb v kraji</a:t>
            </a:r>
          </a:p>
          <a:p>
            <a:pPr marL="631825" indent="-457200" algn="just">
              <a:lnSpc>
                <a:spcPct val="130000"/>
              </a:lnSpc>
              <a:defRPr/>
            </a:pPr>
            <a:r>
              <a:rPr lang="cs-CZ" altLang="cs-CZ" sz="4300" dirty="0">
                <a:solidFill>
                  <a:srgbClr val="000000"/>
                </a:solidFill>
              </a:rPr>
              <a:t>efektivnější způsob modelace sítě </a:t>
            </a:r>
          </a:p>
          <a:p>
            <a:pPr marL="631825" indent="-457200" algn="just">
              <a:lnSpc>
                <a:spcPct val="130000"/>
              </a:lnSpc>
              <a:defRPr/>
            </a:pPr>
            <a:r>
              <a:rPr lang="cs-CZ" altLang="cs-CZ" sz="4300" dirty="0">
                <a:solidFill>
                  <a:srgbClr val="000000"/>
                </a:solidFill>
              </a:rPr>
              <a:t>1. fáze - optimalizace služeb pro seniory (</a:t>
            </a:r>
            <a:r>
              <a:rPr lang="cs-CZ" sz="4300" dirty="0">
                <a:solidFill>
                  <a:schemeClr val="tx1"/>
                </a:solidFill>
              </a:rPr>
              <a:t>ambulantní a terénní formy služeb)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cs-CZ" sz="4000" b="1" dirty="0">
                <a:solidFill>
                  <a:schemeClr val="tx1"/>
                </a:solidFill>
              </a:rPr>
              <a:t>cíl – co nejdelší setrvání seniorů ve svém přirozeném prostředí</a:t>
            </a:r>
          </a:p>
          <a:p>
            <a:pPr marL="631825" indent="-457200" algn="just">
              <a:lnSpc>
                <a:spcPct val="130000"/>
              </a:lnSpc>
              <a:defRPr/>
            </a:pPr>
            <a:r>
              <a:rPr lang="cs-CZ" sz="4300" dirty="0">
                <a:solidFill>
                  <a:schemeClr val="tx1"/>
                </a:solidFill>
              </a:rPr>
              <a:t>terénní a ambulantní služby pro seniory jsou zajišťovány téměř  </a:t>
            </a:r>
            <a:r>
              <a:rPr lang="cs-CZ" sz="4300" b="1" dirty="0">
                <a:solidFill>
                  <a:schemeClr val="tx1"/>
                </a:solidFill>
              </a:rPr>
              <a:t>540</a:t>
            </a:r>
            <a:r>
              <a:rPr lang="cs-CZ" sz="4300" dirty="0">
                <a:solidFill>
                  <a:schemeClr val="tx1"/>
                </a:solidFill>
              </a:rPr>
              <a:t> úvazky pracovníků v přímé péči</a:t>
            </a:r>
          </a:p>
          <a:p>
            <a:pPr marL="631825" indent="-457200">
              <a:lnSpc>
                <a:spcPct val="130000"/>
              </a:lnSpc>
              <a:defRPr/>
            </a:pPr>
            <a:r>
              <a:rPr lang="cs-CZ" sz="4300" dirty="0">
                <a:solidFill>
                  <a:schemeClr val="tx1"/>
                </a:solidFill>
              </a:rPr>
              <a:t>každým rokem se navyšují úvazky terénních a ambulantních služeb pro seniory průměrně o </a:t>
            </a:r>
            <a:r>
              <a:rPr lang="cs-CZ" sz="4300" b="1" dirty="0">
                <a:solidFill>
                  <a:schemeClr val="tx1"/>
                </a:solidFill>
              </a:rPr>
              <a:t>20</a:t>
            </a:r>
            <a:r>
              <a:rPr lang="cs-CZ" sz="4300" dirty="0">
                <a:solidFill>
                  <a:schemeClr val="tx1"/>
                </a:solidFill>
              </a:rPr>
              <a:t> úvazků pracovníků v přímé péči (jedná se převážně o navyšování pečovatelské služby)</a:t>
            </a:r>
          </a:p>
          <a:p>
            <a:pPr marL="631825" indent="-457200">
              <a:lnSpc>
                <a:spcPct val="130000"/>
              </a:lnSpc>
              <a:defRPr/>
            </a:pPr>
            <a:r>
              <a:rPr lang="cs-CZ" sz="4300" dirty="0">
                <a:solidFill>
                  <a:schemeClr val="tx1"/>
                </a:solidFill>
              </a:rPr>
              <a:t>potřeba optimalizace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sz="4000" dirty="0">
                <a:solidFill>
                  <a:schemeClr val="tx1"/>
                </a:solidFill>
              </a:rPr>
              <a:t>poskytovaných úkonů v návaznosti na nepříznivou sociální situaci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sz="4000" dirty="0">
                <a:solidFill>
                  <a:schemeClr val="tx1"/>
                </a:solidFill>
              </a:rPr>
              <a:t>doby poskytování sociálních služeb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sz="4000" dirty="0">
                <a:solidFill>
                  <a:schemeClr val="tx1"/>
                </a:solidFill>
              </a:rPr>
              <a:t>cílové skupiny – lidem, jimž je služba poskytována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155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78" y="136525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>
                <a:solidFill>
                  <a:schemeClr val="tx1"/>
                </a:solidFill>
              </a:rPr>
              <a:t>Podpora plánování sociálních služeb na území Olomouckého kraje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9232"/>
            <a:ext cx="10515600" cy="5327009"/>
          </a:xfrm>
        </p:spPr>
        <p:txBody>
          <a:bodyPr>
            <a:normAutofit/>
          </a:bodyPr>
          <a:lstStyle/>
          <a:p>
            <a:pPr marL="174625" indent="0" algn="ctr">
              <a:buFontTx/>
              <a:buNone/>
            </a:pPr>
            <a:r>
              <a:rPr lang="cs-CZ" altLang="cs-CZ" sz="2000" b="1" i="1" dirty="0">
                <a:solidFill>
                  <a:srgbClr val="C4262E"/>
                </a:solidFill>
              </a:rPr>
              <a:t>Klíčová aktivita 1</a:t>
            </a:r>
            <a:endParaRPr lang="cs-CZ" altLang="cs-CZ" sz="4500" b="1" i="1" dirty="0">
              <a:solidFill>
                <a:srgbClr val="C4262E"/>
              </a:solidFill>
            </a:endParaRPr>
          </a:p>
          <a:p>
            <a:r>
              <a:rPr lang="cs-CZ" sz="1800" dirty="0">
                <a:solidFill>
                  <a:schemeClr val="tx1"/>
                </a:solidFill>
              </a:rPr>
              <a:t>cílový stav - terénní služby jsou dostupné na celém území kraje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</a:rPr>
              <a:t>provozní doba služeb je zajištěna v průběhu celého týdne včetně víkendů a svátků v rozsahu minimálně od 6 do 22 hodin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</a:rPr>
              <a:t>služby  nabízejí svou podporu všem cílovým skupinám, které jim umožňuje zákon o sociálních službách</a:t>
            </a:r>
          </a:p>
          <a:p>
            <a:pPr marL="457200" lvl="1" indent="0"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r>
              <a:rPr lang="cs-CZ" sz="1800" dirty="0">
                <a:solidFill>
                  <a:schemeClr val="tx1"/>
                </a:solidFill>
              </a:rPr>
              <a:t>21.4.2023 proběhlo setkání všech poskytovatelů pečovatelských služeb ve spolupráci s Institutem sociální práce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</a:rPr>
              <a:t>procesy vedoucími k rozšíření dostupnosti pečovatelské služby a jejich dopady,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</a:rPr>
              <a:t>podpora pro osoby v nepříznivé sociální situaci - prezentace procesu změn z krajů/obcí včetně kvantifikace dopadů,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</a:rPr>
              <a:t>příklady dobré praxe z konkrétních zařízení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84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78" y="136525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plánování sociálních služeb na území Olomouckého kraje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5"/>
            <a:ext cx="10515600" cy="4035104"/>
          </a:xfrm>
        </p:spPr>
        <p:txBody>
          <a:bodyPr>
            <a:normAutofit fontScale="70000" lnSpcReduction="20000"/>
          </a:bodyPr>
          <a:lstStyle/>
          <a:p>
            <a:pPr marL="174625" indent="0" algn="ctr">
              <a:buFontTx/>
              <a:buNone/>
            </a:pPr>
            <a:r>
              <a:rPr lang="cs-CZ" altLang="cs-CZ" sz="4000" b="1" i="1" dirty="0">
                <a:solidFill>
                  <a:srgbClr val="C4262E"/>
                </a:solidFill>
              </a:rPr>
              <a:t>Klíčová aktivita 2</a:t>
            </a:r>
          </a:p>
          <a:p>
            <a:pPr marL="174625" indent="0" algn="ctr">
              <a:buFontTx/>
              <a:buNone/>
            </a:pPr>
            <a:endParaRPr lang="cs-CZ" altLang="cs-CZ" sz="4000" b="1" i="1" dirty="0">
              <a:solidFill>
                <a:schemeClr val="tx1"/>
              </a:solidFill>
            </a:endParaRPr>
          </a:p>
          <a:p>
            <a:pPr marL="174625" indent="0" algn="ctr">
              <a:buFontTx/>
              <a:buNone/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Podpora osob s duševním onemocněním</a:t>
            </a:r>
          </a:p>
          <a:p>
            <a:pPr marL="460375" indent="-285750" algn="just">
              <a:lnSpc>
                <a:spcPct val="120000"/>
              </a:lnSpc>
              <a:defRPr/>
            </a:pPr>
            <a:r>
              <a:rPr lang="cs-CZ" altLang="cs-CZ" sz="3400" dirty="0">
                <a:solidFill>
                  <a:schemeClr val="tx1"/>
                </a:solidFill>
              </a:rPr>
              <a:t>Záměrem aktivity je podpora služeb, které se věnují práci s osobami s chronickým duševním onemocněním tak, aby mohly vést plnohodnotný život s cílem podpory nezávislosti a samostatnosti, posílení osobních kompetencí.</a:t>
            </a:r>
          </a:p>
          <a:p>
            <a:pPr marL="460375" indent="-285750" algn="just">
              <a:defRPr/>
            </a:pPr>
            <a:r>
              <a:rPr lang="cs-CZ" altLang="cs-CZ" sz="3400" dirty="0">
                <a:solidFill>
                  <a:schemeClr val="tx1"/>
                </a:solidFill>
              </a:rPr>
              <a:t>pracovník/koordinátor </a:t>
            </a:r>
          </a:p>
          <a:p>
            <a:pPr marL="460375" indent="-285750" algn="just">
              <a:defRPr/>
            </a:pPr>
            <a:r>
              <a:rPr lang="cs-CZ" altLang="cs-CZ" sz="3400" dirty="0">
                <a:solidFill>
                  <a:schemeClr val="tx1"/>
                </a:solidFill>
              </a:rPr>
              <a:t>případové konference, workshopy či další platformy setkávání</a:t>
            </a:r>
          </a:p>
          <a:p>
            <a:pPr marL="460375" indent="-285750" algn="just">
              <a:defRPr/>
            </a:pPr>
            <a:r>
              <a:rPr lang="cs-CZ" altLang="cs-CZ" sz="3400" dirty="0">
                <a:solidFill>
                  <a:schemeClr val="tx1"/>
                </a:solidFill>
              </a:rPr>
              <a:t>propagace tématu </a:t>
            </a:r>
          </a:p>
          <a:p>
            <a:pPr marL="174625" indent="0" algn="just">
              <a:buNone/>
              <a:defRPr/>
            </a:pPr>
            <a:endParaRPr lang="cs-CZ" altLang="cs-CZ" sz="2800" i="1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55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358" y="138826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plánování sociálních služeb na území Olomouckého kraje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4"/>
            <a:ext cx="10515600" cy="5243117"/>
          </a:xfrm>
        </p:spPr>
        <p:txBody>
          <a:bodyPr>
            <a:normAutofit fontScale="40000" lnSpcReduction="20000"/>
          </a:bodyPr>
          <a:lstStyle/>
          <a:p>
            <a:pPr marL="174625" indent="0" algn="ctr">
              <a:buFontTx/>
              <a:buNone/>
            </a:pPr>
            <a:r>
              <a:rPr lang="cs-CZ" altLang="cs-CZ" sz="4000" b="1" i="1" dirty="0">
                <a:solidFill>
                  <a:srgbClr val="C4262E"/>
                </a:solidFill>
              </a:rPr>
              <a:t>Klíčová aktivita 2</a:t>
            </a:r>
          </a:p>
          <a:p>
            <a:pPr marL="174625" indent="0" algn="ctr">
              <a:buNone/>
              <a:defRPr/>
            </a:pPr>
            <a:r>
              <a:rPr lang="cs-CZ" altLang="cs-CZ" sz="4000" b="1" i="1" u="sng" dirty="0">
                <a:solidFill>
                  <a:srgbClr val="000000"/>
                </a:solidFill>
                <a:ea typeface="MS PGothic" panose="020B0600070205080204" pitchFamily="34" charset="-128"/>
              </a:rPr>
              <a:t>projekt Ministerstva zdravotnictví</a:t>
            </a:r>
          </a:p>
          <a:p>
            <a:pPr marL="631825" indent="-457200" algn="just"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příprava od roku 2013</a:t>
            </a:r>
            <a:r>
              <a:rPr lang="pl-PL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 - Strategie reformy psychiatrické péče </a:t>
            </a:r>
          </a:p>
          <a:p>
            <a:pPr marL="631825" indent="-457200" algn="just"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od 2017 působení krajských koordinátorů – projekt EU</a:t>
            </a:r>
          </a:p>
          <a:p>
            <a:pPr marL="631825" indent="-457200" algn="just"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krajská skupina pro reformu psychiatrické péče</a:t>
            </a:r>
          </a:p>
          <a:p>
            <a:pPr marL="631825" indent="-457200" algn="just">
              <a:buFontTx/>
              <a:buChar char="-"/>
              <a:defRPr/>
            </a:pPr>
            <a:r>
              <a:rPr lang="pl-PL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2020 schválen Národní akční plán pro duševní zdraví 2020 – 2030 (</a:t>
            </a:r>
            <a:r>
              <a:rPr lang="pl-PL" altLang="cs-CZ" sz="4000" i="1" dirty="0">
                <a:solidFill>
                  <a:srgbClr val="000000"/>
                </a:solidFill>
                <a:ea typeface="MS PGothic" panose="020B0600070205080204" pitchFamily="34" charset="-128"/>
                <a:hlinkClick r:id="rId2"/>
              </a:rPr>
              <a:t>https://www.reformapsychiatrie.cz</a:t>
            </a:r>
            <a:r>
              <a:rPr lang="pl-PL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)</a:t>
            </a:r>
          </a:p>
          <a:p>
            <a:pPr marL="631825" indent="-457200" algn="just">
              <a:lnSpc>
                <a:spcPct val="120000"/>
              </a:lnSpc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OK schválil v roce 2017 Koncept rozvoje péče o osoby s duševním onemocněním v Olomouckém kraji </a:t>
            </a: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  <a:hlinkClick r:id="rId3"/>
              </a:rPr>
              <a:t>https://www.olkraj.cz/informace-k-reforme-psychiatricke-pece-cl-4640.html</a:t>
            </a: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endParaRPr lang="cs-CZ" altLang="cs-CZ" sz="4000" b="1" i="1" dirty="0">
              <a:solidFill>
                <a:schemeClr val="tx1"/>
              </a:solidFill>
            </a:endParaRPr>
          </a:p>
          <a:p>
            <a:pPr marL="631825" indent="-457200" algn="just"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v rámci projektu - 2 CDZ (Přerov, Olomouc)</a:t>
            </a:r>
          </a:p>
          <a:p>
            <a:pPr marL="631825" indent="-457200" algn="just"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Transformační plány PN a PL (PN v Bílé vodě se transformovala na léčbu závislostí)</a:t>
            </a:r>
          </a:p>
          <a:p>
            <a:pPr marL="631825" indent="-457200" algn="just"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projekt MZ k 28.2.2022 ukončen</a:t>
            </a:r>
          </a:p>
          <a:p>
            <a:pPr marL="631825" indent="-457200" algn="just"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v  současné době jsou činnosti na krajích</a:t>
            </a:r>
          </a:p>
          <a:p>
            <a:pPr marL="174625" indent="0" algn="ctr">
              <a:buNone/>
              <a:defRPr/>
            </a:pPr>
            <a:r>
              <a:rPr lang="cs-CZ" altLang="cs-CZ" sz="4000" b="1" i="1" u="sng" dirty="0">
                <a:solidFill>
                  <a:srgbClr val="000000"/>
                </a:solidFill>
                <a:ea typeface="MS PGothic" panose="020B0600070205080204" pitchFamily="34" charset="-128"/>
              </a:rPr>
              <a:t>Situace v OK</a:t>
            </a:r>
          </a:p>
          <a:p>
            <a:pPr marL="631825" indent="-457200" algn="just"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opatřeními se zabývá aktuální SPRSS</a:t>
            </a:r>
          </a:p>
          <a:p>
            <a:pPr marL="631825" indent="-457200" algn="just"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příprava aktualizace Konceptu </a:t>
            </a:r>
          </a:p>
          <a:p>
            <a:pPr marL="631825" indent="-457200" algn="just">
              <a:buFontTx/>
              <a:buChar char="-"/>
              <a:defRPr/>
            </a:pPr>
            <a:r>
              <a:rPr lang="cs-CZ" altLang="cs-CZ" sz="4000" i="1" dirty="0">
                <a:solidFill>
                  <a:srgbClr val="000000"/>
                </a:solidFill>
                <a:ea typeface="MS PGothic" panose="020B0600070205080204" pitchFamily="34" charset="-128"/>
              </a:rPr>
              <a:t>předpoklad zasíťování nezbytnými službami, CDZ v každém „okrese“</a:t>
            </a:r>
          </a:p>
          <a:p>
            <a:pPr marL="174625" indent="0" algn="just">
              <a:buNone/>
              <a:defRPr/>
            </a:pPr>
            <a:endParaRPr lang="cs-CZ" altLang="cs-CZ" sz="2800" i="1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83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DCBCA-C6D5-79AD-008C-05FABC93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025" y="122048"/>
            <a:ext cx="9508222" cy="836599"/>
          </a:xfr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chemeClr val="tx1"/>
                </a:solidFill>
              </a:rPr>
              <a:t>Podpora plánování sociálních služeb na území Olomouckého kraje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7985A-F984-10E3-D844-6594D9E9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125"/>
            <a:ext cx="10515600" cy="5157676"/>
          </a:xfrm>
        </p:spPr>
        <p:txBody>
          <a:bodyPr>
            <a:normAutofit fontScale="85000" lnSpcReduction="20000"/>
          </a:bodyPr>
          <a:lstStyle/>
          <a:p>
            <a:pPr marL="174625" indent="0" algn="ctr">
              <a:buNone/>
              <a:defRPr/>
            </a:pPr>
            <a:r>
              <a:rPr lang="cs-CZ" altLang="cs-CZ" sz="2300" b="1" i="1" dirty="0">
                <a:solidFill>
                  <a:srgbClr val="C4262E"/>
                </a:solidFill>
              </a:rPr>
              <a:t>Klíčová aktivita 3</a:t>
            </a:r>
          </a:p>
          <a:p>
            <a:pPr marL="174625" indent="0" algn="ctr">
              <a:buFontTx/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Podpora koordinovaného využívání dobrovolníků </a:t>
            </a:r>
          </a:p>
          <a:p>
            <a:pPr marL="174625" indent="0" algn="just">
              <a:lnSpc>
                <a:spcPct val="100000"/>
              </a:lnSpc>
              <a:buFontTx/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Hlavním cílem je podpora a koordinace využívání dobrovolníků v oblasti sociální integrace a propagace dobrovolnictví na území Olomouckého kraje, a to konkrétně na území všech bývalých okresů kraje (Olomouc, Prostějov, Přerov, Jeseník, Šumperk).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podpora činnosti a rozvoje dobrovolnických center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konference o dobrovolnictví v Olomouckém kraji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vzdělávací aktivity pro koordinátory dobrovolníků a organizace připravující se na práci s dobrovolníky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propagace dobrovolnictví v Olomouckém kraji – Dny dobrovolnictví</a:t>
            </a:r>
          </a:p>
          <a:p>
            <a:pPr marL="174625" indent="0" algn="ctr">
              <a:buNone/>
              <a:defRPr/>
            </a:pPr>
            <a:r>
              <a:rPr lang="cs-CZ" altLang="cs-CZ" sz="2300" b="1" i="1" dirty="0">
                <a:solidFill>
                  <a:srgbClr val="C4262E"/>
                </a:solidFill>
              </a:rPr>
              <a:t>Klíčová aktivita 4</a:t>
            </a:r>
          </a:p>
          <a:p>
            <a:pPr marL="174625" indent="0" algn="ctr">
              <a:buNone/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Podpora paliativní péče</a:t>
            </a:r>
          </a:p>
          <a:p>
            <a:pPr marL="174625" indent="0" algn="just">
              <a:lnSpc>
                <a:spcPct val="100000"/>
              </a:lnSpc>
              <a:buNone/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Cílem klíčové aktivity je podpora vzdělávání, supervize a zvyšování odborných kompetencí všech zainteresovaných odborníků a spolupráce mezi jednotlivými subjekty poskytující paliativní péči.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aktivity zaměřené na psychohygienu a duševní zdraví pečujících osob. 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supervize a vzdělávání pracovníků</a:t>
            </a:r>
          </a:p>
          <a:p>
            <a:pPr marL="460375" indent="-285750" algn="just">
              <a:defRPr/>
            </a:pPr>
            <a:r>
              <a:rPr lang="cs-CZ" altLang="cs-CZ" sz="2100" dirty="0">
                <a:solidFill>
                  <a:schemeClr val="tx1"/>
                </a:solidFill>
              </a:rPr>
              <a:t>osvětové a odborné konference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DE90A-AAE4-17E8-8678-317F02C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22.06.2023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992B2DB-7719-627F-DB30-B644083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C1FA-8DED-774F-A9BF-965BD70CC5B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339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lomoucký kraj">
      <a:dk1>
        <a:srgbClr val="000000"/>
      </a:dk1>
      <a:lt1>
        <a:srgbClr val="FFFFFF"/>
      </a:lt1>
      <a:dk2>
        <a:srgbClr val="02539F"/>
      </a:dk2>
      <a:lt2>
        <a:srgbClr val="E7E6E6"/>
      </a:lt2>
      <a:accent1>
        <a:srgbClr val="02539F"/>
      </a:accent1>
      <a:accent2>
        <a:srgbClr val="58894C"/>
      </a:accent2>
      <a:accent3>
        <a:srgbClr val="C4262D"/>
      </a:accent3>
      <a:accent4>
        <a:srgbClr val="9FBF5B"/>
      </a:accent4>
      <a:accent5>
        <a:srgbClr val="6AB6EA"/>
      </a:accent5>
      <a:accent6>
        <a:srgbClr val="E9BB4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3175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lIns="38100" tIns="38100" rIns="38100" bIns="38100"/>
      <a:lstStyle>
        <a:defPPr algn="l">
          <a:lnSpc>
            <a:spcPct val="150000"/>
          </a:lnSpc>
          <a:defRPr sz="1400" dirty="0">
            <a:solidFill>
              <a:schemeClr val="tx2"/>
            </a:solidFill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ace OK.potx" id="{6F3F9BF8-1F67-4B46-B308-B76B3766940E}" vid="{C58A957F-67F5-6440-9449-FF9D378E82F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OK</Template>
  <TotalTime>1338</TotalTime>
  <Words>2563</Words>
  <Application>Microsoft Office PowerPoint</Application>
  <PresentationFormat>Širokoúhlá obrazovka</PresentationFormat>
  <Paragraphs>289</Paragraphs>
  <Slides>29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Courier New</vt:lpstr>
      <vt:lpstr>Motiv Office</vt:lpstr>
      <vt:lpstr>Konference „Rozvoj sociálních služeb v Olomouci“  </vt:lpstr>
      <vt:lpstr>Individuální projekty Olomouckého kraje </vt:lpstr>
      <vt:lpstr>Základní údaje o projektech</vt:lpstr>
      <vt:lpstr>Podpora plánování sociálních služeb na území Olomouckého kraje</vt:lpstr>
      <vt:lpstr>Podpora plánování sociálních služeb na území Olomouckého kraje</vt:lpstr>
      <vt:lpstr>Podpora plánování sociálních služeb na území Olomouckého kraje</vt:lpstr>
      <vt:lpstr>Podpora plánování sociálních služeb na území Olomouckého kraje</vt:lpstr>
      <vt:lpstr>Podpora plánování sociálních služeb na území Olomouckého kraje</vt:lpstr>
      <vt:lpstr>Podpora plánování sociálních služeb na území Olomouckého kraje</vt:lpstr>
      <vt:lpstr>Podpora plánování sociálních služeb na území Olomouckého kraje</vt:lpstr>
      <vt:lpstr>Podpora plánování sociálních služeb na území Olomouckého kraje</vt:lpstr>
      <vt:lpstr>Podpora sociální práce, sociálních služeb a neformálně pečujících</vt:lpstr>
      <vt:lpstr>Podpora sociální práce, sociálních služeb a neformálně pečujících</vt:lpstr>
      <vt:lpstr>Podpora sociální práce, sociálních služeb a neformálně pečujících</vt:lpstr>
      <vt:lpstr>Podpora sociální práce, sociálních služeb a neformálně pečujících</vt:lpstr>
      <vt:lpstr>Podpora sociální práce, sociálních služeb a neformálně pečujících</vt:lpstr>
      <vt:lpstr>Transformace pobytových sociální služeb v OK</vt:lpstr>
      <vt:lpstr>Transformace pobytových sociální služeb v OK</vt:lpstr>
      <vt:lpstr>Transformace pobytových sociálních služeb v OK</vt:lpstr>
      <vt:lpstr>Transformace pobytových sociální služeb v OK</vt:lpstr>
      <vt:lpstr>Transformace pobytových sociální služeb v OK</vt:lpstr>
      <vt:lpstr>Transformace pobytových sociální služeb v OK</vt:lpstr>
      <vt:lpstr>Transformace pobytových sociálních služeb v OK</vt:lpstr>
      <vt:lpstr>Transformace pobytových sociální služeb v OK</vt:lpstr>
      <vt:lpstr>Transformace pobytových sociální služeb v OK</vt:lpstr>
      <vt:lpstr>Transformace vybraných příspěvkových organizací</vt:lpstr>
      <vt:lpstr>Transformace pobytových sociální služeb v OK</vt:lpstr>
      <vt:lpstr>Transformace pobytových sociální služeb v OK</vt:lpstr>
      <vt:lpstr>Děkuji za pozornost  Mgr. Valerie Navrátilová email: v.navratilova@olkraj.cz tel.: 585 508 237</vt:lpstr>
    </vt:vector>
  </TitlesOfParts>
  <Company>VDI0101W10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Niče Luděk</dc:creator>
  <cp:lastModifiedBy>Navrátilová Valerie</cp:lastModifiedBy>
  <cp:revision>84</cp:revision>
  <dcterms:created xsi:type="dcterms:W3CDTF">2022-03-10T07:10:19Z</dcterms:created>
  <dcterms:modified xsi:type="dcterms:W3CDTF">2023-06-21T15:15:11Z</dcterms:modified>
</cp:coreProperties>
</file>