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8" r:id="rId11"/>
    <p:sldId id="267" r:id="rId12"/>
    <p:sldId id="270" r:id="rId13"/>
    <p:sldId id="271" r:id="rId14"/>
    <p:sldId id="269" r:id="rId15"/>
    <p:sldId id="258" r:id="rId16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Němečková" initials="VN" lastIdx="1" clrIdx="0">
    <p:extLst>
      <p:ext uri="{19B8F6BF-5375-455C-9EA6-DF929625EA0E}">
        <p15:presenceInfo xmlns:p15="http://schemas.microsoft.com/office/powerpoint/2012/main" userId="Veronika Němeč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69" y="53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4T08:13:39.79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E5F99-E892-46EA-8183-A24B770595B7}" type="doc">
      <dgm:prSet loTypeId="urn:microsoft.com/office/officeart/2005/8/layout/radial1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5DD5DF1D-EC6B-4E80-BB69-05E0BE5B1261}">
      <dgm:prSet phldrT="[Text]"/>
      <dgm:spPr/>
      <dgm:t>
        <a:bodyPr/>
        <a:lstStyle/>
        <a:p>
          <a:r>
            <a:rPr lang="cs-CZ" dirty="0"/>
            <a:t>Prvky pozitivního prostředí </a:t>
          </a:r>
        </a:p>
      </dgm:t>
    </dgm:pt>
    <dgm:pt modelId="{FC779D72-6D8E-4298-923A-F2D88E9A7486}" type="parTrans" cxnId="{668DC2CF-E794-4462-A913-155027310804}">
      <dgm:prSet/>
      <dgm:spPr/>
      <dgm:t>
        <a:bodyPr/>
        <a:lstStyle/>
        <a:p>
          <a:endParaRPr lang="cs-CZ"/>
        </a:p>
      </dgm:t>
    </dgm:pt>
    <dgm:pt modelId="{D8C9F0E6-71BA-4199-959B-C4897698E5C5}" type="sibTrans" cxnId="{668DC2CF-E794-4462-A913-155027310804}">
      <dgm:prSet/>
      <dgm:spPr/>
      <dgm:t>
        <a:bodyPr/>
        <a:lstStyle/>
        <a:p>
          <a:endParaRPr lang="cs-CZ"/>
        </a:p>
      </dgm:t>
    </dgm:pt>
    <dgm:pt modelId="{BE447E24-3386-440F-80EE-A61CEDCA8D3D}">
      <dgm:prSet phldrT="[Text]"/>
      <dgm:spPr/>
      <dgm:t>
        <a:bodyPr/>
        <a:lstStyle/>
        <a:p>
          <a:r>
            <a:rPr lang="cs-CZ" dirty="0"/>
            <a:t>Fyzické prostředí </a:t>
          </a:r>
        </a:p>
      </dgm:t>
    </dgm:pt>
    <dgm:pt modelId="{70FA9C44-463D-452A-82BD-D3162EDAB676}" type="parTrans" cxnId="{233E98F5-35BE-408F-AD9D-1145F4F3A702}">
      <dgm:prSet/>
      <dgm:spPr/>
      <dgm:t>
        <a:bodyPr/>
        <a:lstStyle/>
        <a:p>
          <a:endParaRPr lang="cs-CZ"/>
        </a:p>
      </dgm:t>
    </dgm:pt>
    <dgm:pt modelId="{D9C138D8-62F4-40B6-9C14-FEE77A47AFEB}" type="sibTrans" cxnId="{233E98F5-35BE-408F-AD9D-1145F4F3A702}">
      <dgm:prSet/>
      <dgm:spPr/>
      <dgm:t>
        <a:bodyPr/>
        <a:lstStyle/>
        <a:p>
          <a:endParaRPr lang="cs-CZ"/>
        </a:p>
      </dgm:t>
    </dgm:pt>
    <dgm:pt modelId="{55B98665-9AAC-4155-83F9-1CB70E399A48}">
      <dgm:prSet phldrT="[Text]"/>
      <dgm:spPr/>
      <dgm:t>
        <a:bodyPr/>
        <a:lstStyle/>
        <a:p>
          <a:r>
            <a:rPr lang="cs-CZ" dirty="0"/>
            <a:t>Sociální prostředí </a:t>
          </a:r>
        </a:p>
      </dgm:t>
    </dgm:pt>
    <dgm:pt modelId="{4072DFEC-ECA9-4607-A489-986A9BE0E889}" type="parTrans" cxnId="{3B484584-0ECC-450E-95BD-F5D26A79F1E0}">
      <dgm:prSet/>
      <dgm:spPr/>
      <dgm:t>
        <a:bodyPr/>
        <a:lstStyle/>
        <a:p>
          <a:endParaRPr lang="cs-CZ"/>
        </a:p>
      </dgm:t>
    </dgm:pt>
    <dgm:pt modelId="{55E6BA22-B7A6-462A-B774-DB719C8D6D23}" type="sibTrans" cxnId="{3B484584-0ECC-450E-95BD-F5D26A79F1E0}">
      <dgm:prSet/>
      <dgm:spPr/>
      <dgm:t>
        <a:bodyPr/>
        <a:lstStyle/>
        <a:p>
          <a:endParaRPr lang="cs-CZ"/>
        </a:p>
      </dgm:t>
    </dgm:pt>
    <dgm:pt modelId="{B1F60395-30AF-4B04-B82B-3B5FF3FB8EF1}">
      <dgm:prSet phldrT="[Text]" custT="1"/>
      <dgm:spPr/>
      <dgm:t>
        <a:bodyPr/>
        <a:lstStyle/>
        <a:p>
          <a:r>
            <a:rPr lang="cs-CZ" sz="900" dirty="0">
              <a:solidFill>
                <a:schemeClr val="accent6">
                  <a:lumMod val="50000"/>
                </a:schemeClr>
              </a:solidFill>
            </a:rPr>
            <a:t>Aktivity </a:t>
          </a:r>
        </a:p>
        <a:p>
          <a:r>
            <a:rPr lang="cs-CZ" sz="900" dirty="0">
              <a:solidFill>
                <a:schemeClr val="accent6">
                  <a:lumMod val="50000"/>
                </a:schemeClr>
              </a:solidFill>
            </a:rPr>
            <a:t>a výuka </a:t>
          </a:r>
        </a:p>
      </dgm:t>
    </dgm:pt>
    <dgm:pt modelId="{484B8036-0CD3-42E2-96AC-B8D365824FDC}" type="parTrans" cxnId="{73EDEB78-C456-44EB-98E1-37F059EE1361}">
      <dgm:prSet/>
      <dgm:spPr/>
      <dgm:t>
        <a:bodyPr/>
        <a:lstStyle/>
        <a:p>
          <a:endParaRPr lang="cs-CZ"/>
        </a:p>
      </dgm:t>
    </dgm:pt>
    <dgm:pt modelId="{CA64A0B1-E7B6-4F00-AA37-07F8BD392709}" type="sibTrans" cxnId="{73EDEB78-C456-44EB-98E1-37F059EE1361}">
      <dgm:prSet/>
      <dgm:spPr/>
      <dgm:t>
        <a:bodyPr/>
        <a:lstStyle/>
        <a:p>
          <a:endParaRPr lang="cs-CZ"/>
        </a:p>
      </dgm:t>
    </dgm:pt>
    <dgm:pt modelId="{B4B84F8D-18EC-4E1C-8F07-42AE730B1DC7}">
      <dgm:prSet phldrT="[Text]"/>
      <dgm:spPr/>
      <dgm:t>
        <a:bodyPr/>
        <a:lstStyle/>
        <a:p>
          <a:r>
            <a:rPr lang="cs-CZ" dirty="0"/>
            <a:t>Rozvrh a předvídatelnost </a:t>
          </a:r>
        </a:p>
      </dgm:t>
    </dgm:pt>
    <dgm:pt modelId="{9B9F9581-11E4-4FFC-B942-30CD843684C5}" type="parTrans" cxnId="{F0AC25CC-61D4-4B27-8365-6EB016102866}">
      <dgm:prSet/>
      <dgm:spPr/>
      <dgm:t>
        <a:bodyPr/>
        <a:lstStyle/>
        <a:p>
          <a:endParaRPr lang="cs-CZ"/>
        </a:p>
      </dgm:t>
    </dgm:pt>
    <dgm:pt modelId="{F38C978D-A39F-4243-B809-4E3A09230597}" type="sibTrans" cxnId="{F0AC25CC-61D4-4B27-8365-6EB016102866}">
      <dgm:prSet/>
      <dgm:spPr/>
      <dgm:t>
        <a:bodyPr/>
        <a:lstStyle/>
        <a:p>
          <a:endParaRPr lang="cs-CZ"/>
        </a:p>
      </dgm:t>
    </dgm:pt>
    <dgm:pt modelId="{B37A86F9-F655-4677-B7AE-BD3CAB37BEE3}" type="pres">
      <dgm:prSet presAssocID="{959E5F99-E892-46EA-8183-A24B770595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2432F7-DDF9-4BDE-942C-C1F09F31DB8A}" type="pres">
      <dgm:prSet presAssocID="{5DD5DF1D-EC6B-4E80-BB69-05E0BE5B1261}" presName="centerShape" presStyleLbl="node0" presStyleIdx="0" presStyleCnt="1"/>
      <dgm:spPr/>
    </dgm:pt>
    <dgm:pt modelId="{0940DD78-0C8A-4384-A3C2-247193B0DE93}" type="pres">
      <dgm:prSet presAssocID="{70FA9C44-463D-452A-82BD-D3162EDAB676}" presName="Name9" presStyleLbl="parChTrans1D2" presStyleIdx="0" presStyleCnt="4"/>
      <dgm:spPr/>
    </dgm:pt>
    <dgm:pt modelId="{6ADD4A1D-9DF4-4D5D-8981-E4DC23CEC53D}" type="pres">
      <dgm:prSet presAssocID="{70FA9C44-463D-452A-82BD-D3162EDAB676}" presName="connTx" presStyleLbl="parChTrans1D2" presStyleIdx="0" presStyleCnt="4"/>
      <dgm:spPr/>
    </dgm:pt>
    <dgm:pt modelId="{25AB39FC-483B-42BF-A2BD-207AB3AFE7A3}" type="pres">
      <dgm:prSet presAssocID="{BE447E24-3386-440F-80EE-A61CEDCA8D3D}" presName="node" presStyleLbl="node1" presStyleIdx="0" presStyleCnt="4">
        <dgm:presLayoutVars>
          <dgm:bulletEnabled val="1"/>
        </dgm:presLayoutVars>
      </dgm:prSet>
      <dgm:spPr/>
    </dgm:pt>
    <dgm:pt modelId="{36408A7B-38A7-41D6-BC64-F20D307CFC5C}" type="pres">
      <dgm:prSet presAssocID="{4072DFEC-ECA9-4607-A489-986A9BE0E889}" presName="Name9" presStyleLbl="parChTrans1D2" presStyleIdx="1" presStyleCnt="4"/>
      <dgm:spPr/>
    </dgm:pt>
    <dgm:pt modelId="{5A653B5B-517F-4423-B244-479218280FA9}" type="pres">
      <dgm:prSet presAssocID="{4072DFEC-ECA9-4607-A489-986A9BE0E889}" presName="connTx" presStyleLbl="parChTrans1D2" presStyleIdx="1" presStyleCnt="4"/>
      <dgm:spPr/>
    </dgm:pt>
    <dgm:pt modelId="{B5CDD9A1-4751-423F-BD03-FB66731347C2}" type="pres">
      <dgm:prSet presAssocID="{55B98665-9AAC-4155-83F9-1CB70E399A48}" presName="node" presStyleLbl="node1" presStyleIdx="1" presStyleCnt="4">
        <dgm:presLayoutVars>
          <dgm:bulletEnabled val="1"/>
        </dgm:presLayoutVars>
      </dgm:prSet>
      <dgm:spPr/>
    </dgm:pt>
    <dgm:pt modelId="{2CB0DB13-3BCB-42A7-A1BC-3623A5E5D6AE}" type="pres">
      <dgm:prSet presAssocID="{484B8036-0CD3-42E2-96AC-B8D365824FDC}" presName="Name9" presStyleLbl="parChTrans1D2" presStyleIdx="2" presStyleCnt="4"/>
      <dgm:spPr/>
    </dgm:pt>
    <dgm:pt modelId="{7285D6DF-4AF8-4047-A1DE-D9CC326B9468}" type="pres">
      <dgm:prSet presAssocID="{484B8036-0CD3-42E2-96AC-B8D365824FDC}" presName="connTx" presStyleLbl="parChTrans1D2" presStyleIdx="2" presStyleCnt="4"/>
      <dgm:spPr/>
    </dgm:pt>
    <dgm:pt modelId="{B5E72178-46BC-48C5-BCFB-32007F9CFE2F}" type="pres">
      <dgm:prSet presAssocID="{B1F60395-30AF-4B04-B82B-3B5FF3FB8EF1}" presName="node" presStyleLbl="node1" presStyleIdx="2" presStyleCnt="4">
        <dgm:presLayoutVars>
          <dgm:bulletEnabled val="1"/>
        </dgm:presLayoutVars>
      </dgm:prSet>
      <dgm:spPr/>
    </dgm:pt>
    <dgm:pt modelId="{DB79CB1F-61D6-4E64-A172-B7DD7CD4C4B0}" type="pres">
      <dgm:prSet presAssocID="{9B9F9581-11E4-4FFC-B942-30CD843684C5}" presName="Name9" presStyleLbl="parChTrans1D2" presStyleIdx="3" presStyleCnt="4"/>
      <dgm:spPr/>
    </dgm:pt>
    <dgm:pt modelId="{23ECAB18-7FA5-42AD-8630-280A83DDD3A8}" type="pres">
      <dgm:prSet presAssocID="{9B9F9581-11E4-4FFC-B942-30CD843684C5}" presName="connTx" presStyleLbl="parChTrans1D2" presStyleIdx="3" presStyleCnt="4"/>
      <dgm:spPr/>
    </dgm:pt>
    <dgm:pt modelId="{F6D4BB7C-880A-4AF7-88D0-F2B7343C8E32}" type="pres">
      <dgm:prSet presAssocID="{B4B84F8D-18EC-4E1C-8F07-42AE730B1DC7}" presName="node" presStyleLbl="node1" presStyleIdx="3" presStyleCnt="4">
        <dgm:presLayoutVars>
          <dgm:bulletEnabled val="1"/>
        </dgm:presLayoutVars>
      </dgm:prSet>
      <dgm:spPr/>
    </dgm:pt>
  </dgm:ptLst>
  <dgm:cxnLst>
    <dgm:cxn modelId="{A4AAE707-4785-49B2-9188-C513B898FAE4}" type="presOf" srcId="{55B98665-9AAC-4155-83F9-1CB70E399A48}" destId="{B5CDD9A1-4751-423F-BD03-FB66731347C2}" srcOrd="0" destOrd="0" presId="urn:microsoft.com/office/officeart/2005/8/layout/radial1"/>
    <dgm:cxn modelId="{BD252032-E5A1-4B86-8AB6-D13ED453D87D}" type="presOf" srcId="{9B9F9581-11E4-4FFC-B942-30CD843684C5}" destId="{DB79CB1F-61D6-4E64-A172-B7DD7CD4C4B0}" srcOrd="0" destOrd="0" presId="urn:microsoft.com/office/officeart/2005/8/layout/radial1"/>
    <dgm:cxn modelId="{5BF1325F-D7CE-42C2-932E-6E857E000632}" type="presOf" srcId="{70FA9C44-463D-452A-82BD-D3162EDAB676}" destId="{6ADD4A1D-9DF4-4D5D-8981-E4DC23CEC53D}" srcOrd="1" destOrd="0" presId="urn:microsoft.com/office/officeart/2005/8/layout/radial1"/>
    <dgm:cxn modelId="{7AE87D42-9907-4E92-9584-98DF9D014681}" type="presOf" srcId="{4072DFEC-ECA9-4607-A489-986A9BE0E889}" destId="{5A653B5B-517F-4423-B244-479218280FA9}" srcOrd="1" destOrd="0" presId="urn:microsoft.com/office/officeart/2005/8/layout/radial1"/>
    <dgm:cxn modelId="{7C047365-E200-4CAA-BDAD-4BEE156E810D}" type="presOf" srcId="{BE447E24-3386-440F-80EE-A61CEDCA8D3D}" destId="{25AB39FC-483B-42BF-A2BD-207AB3AFE7A3}" srcOrd="0" destOrd="0" presId="urn:microsoft.com/office/officeart/2005/8/layout/radial1"/>
    <dgm:cxn modelId="{73EDEB78-C456-44EB-98E1-37F059EE1361}" srcId="{5DD5DF1D-EC6B-4E80-BB69-05E0BE5B1261}" destId="{B1F60395-30AF-4B04-B82B-3B5FF3FB8EF1}" srcOrd="2" destOrd="0" parTransId="{484B8036-0CD3-42E2-96AC-B8D365824FDC}" sibTransId="{CA64A0B1-E7B6-4F00-AA37-07F8BD392709}"/>
    <dgm:cxn modelId="{9D3AAC7E-ABEE-4C2A-8ADF-0FDBF405187C}" type="presOf" srcId="{B4B84F8D-18EC-4E1C-8F07-42AE730B1DC7}" destId="{F6D4BB7C-880A-4AF7-88D0-F2B7343C8E32}" srcOrd="0" destOrd="0" presId="urn:microsoft.com/office/officeart/2005/8/layout/radial1"/>
    <dgm:cxn modelId="{3B484584-0ECC-450E-95BD-F5D26A79F1E0}" srcId="{5DD5DF1D-EC6B-4E80-BB69-05E0BE5B1261}" destId="{55B98665-9AAC-4155-83F9-1CB70E399A48}" srcOrd="1" destOrd="0" parTransId="{4072DFEC-ECA9-4607-A489-986A9BE0E889}" sibTransId="{55E6BA22-B7A6-462A-B774-DB719C8D6D23}"/>
    <dgm:cxn modelId="{196D0A9E-E18F-4C75-96A4-DDF2831525A3}" type="presOf" srcId="{9B9F9581-11E4-4FFC-B942-30CD843684C5}" destId="{23ECAB18-7FA5-42AD-8630-280A83DDD3A8}" srcOrd="1" destOrd="0" presId="urn:microsoft.com/office/officeart/2005/8/layout/radial1"/>
    <dgm:cxn modelId="{928653A7-8357-48F8-AE93-303CF634239B}" type="presOf" srcId="{B1F60395-30AF-4B04-B82B-3B5FF3FB8EF1}" destId="{B5E72178-46BC-48C5-BCFB-32007F9CFE2F}" srcOrd="0" destOrd="0" presId="urn:microsoft.com/office/officeart/2005/8/layout/radial1"/>
    <dgm:cxn modelId="{80D40FB3-F5E2-46A4-8E0A-330BDD1B8EE6}" type="presOf" srcId="{959E5F99-E892-46EA-8183-A24B770595B7}" destId="{B37A86F9-F655-4677-B7AE-BD3CAB37BEE3}" srcOrd="0" destOrd="0" presId="urn:microsoft.com/office/officeart/2005/8/layout/radial1"/>
    <dgm:cxn modelId="{951EC2BA-210F-4674-B6D5-ECBE51C2D17F}" type="presOf" srcId="{5DD5DF1D-EC6B-4E80-BB69-05E0BE5B1261}" destId="{F72432F7-DDF9-4BDE-942C-C1F09F31DB8A}" srcOrd="0" destOrd="0" presId="urn:microsoft.com/office/officeart/2005/8/layout/radial1"/>
    <dgm:cxn modelId="{48F08EBD-A22D-4F6C-9318-1618E4EE7E07}" type="presOf" srcId="{484B8036-0CD3-42E2-96AC-B8D365824FDC}" destId="{2CB0DB13-3BCB-42A7-A1BC-3623A5E5D6AE}" srcOrd="0" destOrd="0" presId="urn:microsoft.com/office/officeart/2005/8/layout/radial1"/>
    <dgm:cxn modelId="{F0AC25CC-61D4-4B27-8365-6EB016102866}" srcId="{5DD5DF1D-EC6B-4E80-BB69-05E0BE5B1261}" destId="{B4B84F8D-18EC-4E1C-8F07-42AE730B1DC7}" srcOrd="3" destOrd="0" parTransId="{9B9F9581-11E4-4FFC-B942-30CD843684C5}" sibTransId="{F38C978D-A39F-4243-B809-4E3A09230597}"/>
    <dgm:cxn modelId="{668DC2CF-E794-4462-A913-155027310804}" srcId="{959E5F99-E892-46EA-8183-A24B770595B7}" destId="{5DD5DF1D-EC6B-4E80-BB69-05E0BE5B1261}" srcOrd="0" destOrd="0" parTransId="{FC779D72-6D8E-4298-923A-F2D88E9A7486}" sibTransId="{D8C9F0E6-71BA-4199-959B-C4897698E5C5}"/>
    <dgm:cxn modelId="{0F602CEB-BE44-4D0F-B9EB-CF2DCFA34905}" type="presOf" srcId="{484B8036-0CD3-42E2-96AC-B8D365824FDC}" destId="{7285D6DF-4AF8-4047-A1DE-D9CC326B9468}" srcOrd="1" destOrd="0" presId="urn:microsoft.com/office/officeart/2005/8/layout/radial1"/>
    <dgm:cxn modelId="{9126D7EF-1C2E-4B49-914D-FAF3687D83A7}" type="presOf" srcId="{4072DFEC-ECA9-4607-A489-986A9BE0E889}" destId="{36408A7B-38A7-41D6-BC64-F20D307CFC5C}" srcOrd="0" destOrd="0" presId="urn:microsoft.com/office/officeart/2005/8/layout/radial1"/>
    <dgm:cxn modelId="{233E98F5-35BE-408F-AD9D-1145F4F3A702}" srcId="{5DD5DF1D-EC6B-4E80-BB69-05E0BE5B1261}" destId="{BE447E24-3386-440F-80EE-A61CEDCA8D3D}" srcOrd="0" destOrd="0" parTransId="{70FA9C44-463D-452A-82BD-D3162EDAB676}" sibTransId="{D9C138D8-62F4-40B6-9C14-FEE77A47AFEB}"/>
    <dgm:cxn modelId="{91DADDF9-B41F-4BFB-A0A3-598B99A5EB9C}" type="presOf" srcId="{70FA9C44-463D-452A-82BD-D3162EDAB676}" destId="{0940DD78-0C8A-4384-A3C2-247193B0DE93}" srcOrd="0" destOrd="0" presId="urn:microsoft.com/office/officeart/2005/8/layout/radial1"/>
    <dgm:cxn modelId="{D88AB75F-926E-437B-B1E6-18A83FC3D304}" type="presParOf" srcId="{B37A86F9-F655-4677-B7AE-BD3CAB37BEE3}" destId="{F72432F7-DDF9-4BDE-942C-C1F09F31DB8A}" srcOrd="0" destOrd="0" presId="urn:microsoft.com/office/officeart/2005/8/layout/radial1"/>
    <dgm:cxn modelId="{A216660F-38BB-4BF1-A78B-EB01CCACDF96}" type="presParOf" srcId="{B37A86F9-F655-4677-B7AE-BD3CAB37BEE3}" destId="{0940DD78-0C8A-4384-A3C2-247193B0DE93}" srcOrd="1" destOrd="0" presId="urn:microsoft.com/office/officeart/2005/8/layout/radial1"/>
    <dgm:cxn modelId="{A322C6CC-3423-48D5-A30B-077292C1ED77}" type="presParOf" srcId="{0940DD78-0C8A-4384-A3C2-247193B0DE93}" destId="{6ADD4A1D-9DF4-4D5D-8981-E4DC23CEC53D}" srcOrd="0" destOrd="0" presId="urn:microsoft.com/office/officeart/2005/8/layout/radial1"/>
    <dgm:cxn modelId="{858B3036-48D6-4B55-B746-FF663E6B6BF8}" type="presParOf" srcId="{B37A86F9-F655-4677-B7AE-BD3CAB37BEE3}" destId="{25AB39FC-483B-42BF-A2BD-207AB3AFE7A3}" srcOrd="2" destOrd="0" presId="urn:microsoft.com/office/officeart/2005/8/layout/radial1"/>
    <dgm:cxn modelId="{DC926A9B-6107-41CC-AF3E-7C0E8C5D15AE}" type="presParOf" srcId="{B37A86F9-F655-4677-B7AE-BD3CAB37BEE3}" destId="{36408A7B-38A7-41D6-BC64-F20D307CFC5C}" srcOrd="3" destOrd="0" presId="urn:microsoft.com/office/officeart/2005/8/layout/radial1"/>
    <dgm:cxn modelId="{DB2A1178-BBE3-4116-8FAA-0E796401A971}" type="presParOf" srcId="{36408A7B-38A7-41D6-BC64-F20D307CFC5C}" destId="{5A653B5B-517F-4423-B244-479218280FA9}" srcOrd="0" destOrd="0" presId="urn:microsoft.com/office/officeart/2005/8/layout/radial1"/>
    <dgm:cxn modelId="{32D81389-3DD2-43B4-972B-5FA420D2F2A3}" type="presParOf" srcId="{B37A86F9-F655-4677-B7AE-BD3CAB37BEE3}" destId="{B5CDD9A1-4751-423F-BD03-FB66731347C2}" srcOrd="4" destOrd="0" presId="urn:microsoft.com/office/officeart/2005/8/layout/radial1"/>
    <dgm:cxn modelId="{24D57495-265E-4F66-B6CB-963390658E55}" type="presParOf" srcId="{B37A86F9-F655-4677-B7AE-BD3CAB37BEE3}" destId="{2CB0DB13-3BCB-42A7-A1BC-3623A5E5D6AE}" srcOrd="5" destOrd="0" presId="urn:microsoft.com/office/officeart/2005/8/layout/radial1"/>
    <dgm:cxn modelId="{3B3C5C49-11FE-417F-B51A-626971DFCCDA}" type="presParOf" srcId="{2CB0DB13-3BCB-42A7-A1BC-3623A5E5D6AE}" destId="{7285D6DF-4AF8-4047-A1DE-D9CC326B9468}" srcOrd="0" destOrd="0" presId="urn:microsoft.com/office/officeart/2005/8/layout/radial1"/>
    <dgm:cxn modelId="{9E9BF802-6EF8-4153-9BE7-EA073FE09A15}" type="presParOf" srcId="{B37A86F9-F655-4677-B7AE-BD3CAB37BEE3}" destId="{B5E72178-46BC-48C5-BCFB-32007F9CFE2F}" srcOrd="6" destOrd="0" presId="urn:microsoft.com/office/officeart/2005/8/layout/radial1"/>
    <dgm:cxn modelId="{2CAD9707-DDD3-4084-A0EF-92DA7D7EC5FE}" type="presParOf" srcId="{B37A86F9-F655-4677-B7AE-BD3CAB37BEE3}" destId="{DB79CB1F-61D6-4E64-A172-B7DD7CD4C4B0}" srcOrd="7" destOrd="0" presId="urn:microsoft.com/office/officeart/2005/8/layout/radial1"/>
    <dgm:cxn modelId="{97EAD642-B2DF-4867-BD12-B1B0804966A7}" type="presParOf" srcId="{DB79CB1F-61D6-4E64-A172-B7DD7CD4C4B0}" destId="{23ECAB18-7FA5-42AD-8630-280A83DDD3A8}" srcOrd="0" destOrd="0" presId="urn:microsoft.com/office/officeart/2005/8/layout/radial1"/>
    <dgm:cxn modelId="{9B019D31-E85D-41F2-99C2-B5EC5D91D294}" type="presParOf" srcId="{B37A86F9-F655-4677-B7AE-BD3CAB37BEE3}" destId="{F6D4BB7C-880A-4AF7-88D0-F2B7343C8E3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432F7-DDF9-4BDE-942C-C1F09F31DB8A}">
      <dsp:nvSpPr>
        <dsp:cNvPr id="0" name=""/>
        <dsp:cNvSpPr/>
      </dsp:nvSpPr>
      <dsp:spPr>
        <a:xfrm>
          <a:off x="2155450" y="1321622"/>
          <a:ext cx="1004255" cy="1004255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Prvky pozitivního prostředí </a:t>
          </a:r>
        </a:p>
      </dsp:txBody>
      <dsp:txXfrm>
        <a:off x="2302520" y="1468692"/>
        <a:ext cx="710115" cy="710115"/>
      </dsp:txXfrm>
    </dsp:sp>
    <dsp:sp modelId="{0940DD78-0C8A-4384-A3C2-247193B0DE93}">
      <dsp:nvSpPr>
        <dsp:cNvPr id="0" name=""/>
        <dsp:cNvSpPr/>
      </dsp:nvSpPr>
      <dsp:spPr>
        <a:xfrm rot="16200000">
          <a:off x="2505697" y="1152737"/>
          <a:ext cx="303760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303760" y="1700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49983" y="1162148"/>
        <a:ext cx="15188" cy="15188"/>
      </dsp:txXfrm>
    </dsp:sp>
    <dsp:sp modelId="{25AB39FC-483B-42BF-A2BD-207AB3AFE7A3}">
      <dsp:nvSpPr>
        <dsp:cNvPr id="0" name=""/>
        <dsp:cNvSpPr/>
      </dsp:nvSpPr>
      <dsp:spPr>
        <a:xfrm>
          <a:off x="2155450" y="13605"/>
          <a:ext cx="1004255" cy="100425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Fyzické prostředí </a:t>
          </a:r>
        </a:p>
      </dsp:txBody>
      <dsp:txXfrm>
        <a:off x="2302520" y="160675"/>
        <a:ext cx="710115" cy="710115"/>
      </dsp:txXfrm>
    </dsp:sp>
    <dsp:sp modelId="{36408A7B-38A7-41D6-BC64-F20D307CFC5C}">
      <dsp:nvSpPr>
        <dsp:cNvPr id="0" name=""/>
        <dsp:cNvSpPr/>
      </dsp:nvSpPr>
      <dsp:spPr>
        <a:xfrm>
          <a:off x="3159705" y="1806745"/>
          <a:ext cx="303760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303760" y="1700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03992" y="1816156"/>
        <a:ext cx="15188" cy="15188"/>
      </dsp:txXfrm>
    </dsp:sp>
    <dsp:sp modelId="{B5CDD9A1-4751-423F-BD03-FB66731347C2}">
      <dsp:nvSpPr>
        <dsp:cNvPr id="0" name=""/>
        <dsp:cNvSpPr/>
      </dsp:nvSpPr>
      <dsp:spPr>
        <a:xfrm>
          <a:off x="3463466" y="1321622"/>
          <a:ext cx="1004255" cy="100425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290"/>
                <a:satOff val="-12367"/>
                <a:lumOff val="233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90"/>
                <a:satOff val="-12367"/>
                <a:lumOff val="233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90"/>
                <a:satOff val="-12367"/>
                <a:lumOff val="233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Sociální prostředí </a:t>
          </a:r>
        </a:p>
      </dsp:txBody>
      <dsp:txXfrm>
        <a:off x="3610536" y="1468692"/>
        <a:ext cx="710115" cy="710115"/>
      </dsp:txXfrm>
    </dsp:sp>
    <dsp:sp modelId="{2CB0DB13-3BCB-42A7-A1BC-3623A5E5D6AE}">
      <dsp:nvSpPr>
        <dsp:cNvPr id="0" name=""/>
        <dsp:cNvSpPr/>
      </dsp:nvSpPr>
      <dsp:spPr>
        <a:xfrm rot="5400000">
          <a:off x="2505697" y="2460754"/>
          <a:ext cx="303760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303760" y="1700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49983" y="2470164"/>
        <a:ext cx="15188" cy="15188"/>
      </dsp:txXfrm>
    </dsp:sp>
    <dsp:sp modelId="{B5E72178-46BC-48C5-BCFB-32007F9CFE2F}">
      <dsp:nvSpPr>
        <dsp:cNvPr id="0" name=""/>
        <dsp:cNvSpPr/>
      </dsp:nvSpPr>
      <dsp:spPr>
        <a:xfrm>
          <a:off x="2155450" y="2629639"/>
          <a:ext cx="1004255" cy="100425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4581"/>
                <a:satOff val="-24734"/>
                <a:lumOff val="466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4581"/>
                <a:satOff val="-24734"/>
                <a:lumOff val="466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4581"/>
                <a:satOff val="-24734"/>
                <a:lumOff val="466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>
              <a:solidFill>
                <a:schemeClr val="accent6">
                  <a:lumMod val="50000"/>
                </a:schemeClr>
              </a:solidFill>
            </a:rPr>
            <a:t>Aktivity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>
              <a:solidFill>
                <a:schemeClr val="accent6">
                  <a:lumMod val="50000"/>
                </a:schemeClr>
              </a:solidFill>
            </a:rPr>
            <a:t>a výuka </a:t>
          </a:r>
        </a:p>
      </dsp:txBody>
      <dsp:txXfrm>
        <a:off x="2302520" y="2776709"/>
        <a:ext cx="710115" cy="710115"/>
      </dsp:txXfrm>
    </dsp:sp>
    <dsp:sp modelId="{DB79CB1F-61D6-4E64-A172-B7DD7CD4C4B0}">
      <dsp:nvSpPr>
        <dsp:cNvPr id="0" name=""/>
        <dsp:cNvSpPr/>
      </dsp:nvSpPr>
      <dsp:spPr>
        <a:xfrm rot="10800000">
          <a:off x="1851689" y="1806745"/>
          <a:ext cx="303760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303760" y="1700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995975" y="1816156"/>
        <a:ext cx="15188" cy="15188"/>
      </dsp:txXfrm>
    </dsp:sp>
    <dsp:sp modelId="{F6D4BB7C-880A-4AF7-88D0-F2B7343C8E32}">
      <dsp:nvSpPr>
        <dsp:cNvPr id="0" name=""/>
        <dsp:cNvSpPr/>
      </dsp:nvSpPr>
      <dsp:spPr>
        <a:xfrm>
          <a:off x="847433" y="1321622"/>
          <a:ext cx="1004255" cy="100425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290"/>
                <a:satOff val="-12367"/>
                <a:lumOff val="233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90"/>
                <a:satOff val="-12367"/>
                <a:lumOff val="233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90"/>
                <a:satOff val="-12367"/>
                <a:lumOff val="233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Rozvrh a předvídatelnost </a:t>
          </a:r>
        </a:p>
      </dsp:txBody>
      <dsp:txXfrm>
        <a:off x="994503" y="1468692"/>
        <a:ext cx="710115" cy="710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EC4AAA5-F8FF-4AE9-8E09-33BA333F8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D81D5C-B472-4EAF-8256-CC0978499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CC805-F87B-4E6B-962D-2E05255D7770}" type="datetimeFigureOut">
              <a:rPr lang="cs-CZ" smtClean="0"/>
              <a:t>19.06.2023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D92EA9-5589-4A99-8F76-F094658B1E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24EFF3-9630-4FEE-A355-CAB5E5ADBA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270C-0150-4EFA-965F-E6460675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3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B0684-06DE-469C-90A7-ABE0B1278478}" type="datetimeFigureOut">
              <a:rPr lang="cs-CZ" smtClean="0"/>
              <a:t>19.06.2023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7B2E4-A57C-4C93-A54C-DC723FCF0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46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26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93B16F7B-9F14-4CF5-8260-E6632D2B9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3255367" y="-1"/>
            <a:ext cx="8936631" cy="46651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FF75A7-8D76-41F7-A60A-7CE5C7D2F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137921"/>
            <a:ext cx="1051242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13AAD6-0A2E-41B3-86E6-90BE8C500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3530918"/>
            <a:ext cx="1051242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5F936767-A4E3-4960-9B99-A6FF181BB1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788" y="5944823"/>
            <a:ext cx="1476376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45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9E071-DB55-44B5-A462-164EEA69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A480CE-B448-4891-B669-EFE46567D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8802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E332DC6-B94C-428C-B2F1-7B9D029D18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95900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1528EA-0B62-4047-B08C-63BE6024B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11440" cy="52959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264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C0EC8-19F6-4774-AB4A-70F5E109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12049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368BF-8270-4AE4-9595-CD8628F7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9584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89CB457-1A06-4787-82F9-7FBB4D4D6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21719"/>
            <a:ext cx="12192000" cy="46561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7CADE4A-9E25-486A-8691-B6273B9D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1719"/>
            <a:ext cx="10515600" cy="224693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6FD0B-1128-4F36-A51D-5C42E14B9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7631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4544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1088B-812C-4BF4-86A1-9283421A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83960-3211-46E5-BAB8-4AC9C4F7D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4E74DD-1F05-4D69-BAF4-BDB07B5F8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2376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9882E-275F-441A-99E1-CB6DD9FF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1603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23E339-82FF-48EF-8525-2C9E78C0C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BA2BD0-823F-4DDE-98BC-59D9B404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559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4C4653-7384-4E45-AE08-9CB89E399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ED6BFB-1B22-482C-A957-29D80B0BC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559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3776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C45BD-8578-4233-9F42-3D588AB0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0773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56A95-811B-4600-9E2C-F886758C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1AA79D-371C-4603-9378-20659C9F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7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E29136-814B-4FE2-A273-765A1BB1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8078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CFD58-0C1A-471A-89D9-E662A6A5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9FB7691-BF21-4905-BA47-59F9C0FC8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7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01DCBB-B342-4369-AD85-627686B88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2441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D61CE78-F5DF-4264-B666-B0D54BC2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BF761D-060F-4454-A2DD-653DA0101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CE9E1C-53B3-44C1-90BB-D9B84D10881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918"/>
            <a:ext cx="12192000" cy="66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00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66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pos="1459" userDrawn="1">
          <p15:clr>
            <a:srgbClr val="F26B43"/>
          </p15:clr>
        </p15:guide>
        <p15:guide id="5" pos="5949" userDrawn="1">
          <p15:clr>
            <a:srgbClr val="F26B43"/>
          </p15:clr>
        </p15:guide>
        <p15:guide id="6" pos="6562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DFCDE-C567-44B4-B1E8-CDC5B53EB3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Podpora pozitivního chování </a:t>
            </a:r>
            <a:br>
              <a:rPr lang="cs-CZ" dirty="0"/>
            </a:br>
            <a:r>
              <a:rPr lang="cs-CZ" dirty="0"/>
              <a:t>v praxi rané péče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557B5C5-CC33-4CEE-A285-20E75E412689}"/>
              </a:ext>
            </a:extLst>
          </p:cNvPr>
          <p:cNvSpPr txBox="1">
            <a:spLocks/>
          </p:cNvSpPr>
          <p:nvPr/>
        </p:nvSpPr>
        <p:spPr>
          <a:xfrm>
            <a:off x="6424474" y="5640972"/>
            <a:ext cx="5399734" cy="931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	Bc. Veronika Němečková</a:t>
            </a:r>
          </a:p>
          <a:p>
            <a:pPr algn="r"/>
            <a:r>
              <a:rPr lang="cs-CZ" dirty="0"/>
              <a:t>Konference ke komunitnímu plánování sociálních služeb </a:t>
            </a:r>
          </a:p>
          <a:p>
            <a:pPr algn="r"/>
            <a:r>
              <a:rPr lang="cs-CZ" dirty="0"/>
              <a:t>22. 6. 2023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3351114-8959-45AC-8287-2A6B7F442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2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A159674-941B-4CAB-AA6F-633C5E08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1" y="268118"/>
            <a:ext cx="10515600" cy="67026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OSOBY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893A13-6179-495C-A8C3-7C5B6C26C1F5}"/>
              </a:ext>
            </a:extLst>
          </p:cNvPr>
          <p:cNvSpPr/>
          <p:nvPr/>
        </p:nvSpPr>
        <p:spPr>
          <a:xfrm>
            <a:off x="660645" y="1079857"/>
            <a:ext cx="1060511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Touha po pozornosti (dosažení hmatatelné věci) nebo potřeba úniku?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Motivation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>
                <a:solidFill>
                  <a:schemeClr val="accent6">
                    <a:lumMod val="50000"/>
                  </a:schemeClr>
                </a:solidFill>
              </a:rPr>
              <a:t>Assasement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Scale</a:t>
            </a: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Jak pečující osoby reagují na projevy dítěte?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Je dítěti věnována pozornost v případě, že se neprojevuje chováním náročným na péči?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Rozumí pečující osoby projevům dítěte a především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symptomatice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PAS?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Jsou pečující osoby zajištěny a stabilizovány?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Pomoc s hledání a zajištění zdrojů pomoci (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homesharing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, osobní asistence, dobrovolnictví)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Osobní zdroje (volný čas)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Neopomíjíme rovněž sourozence dítěte s postižením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A159674-941B-4CAB-AA6F-633C5E08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1" y="268118"/>
            <a:ext cx="10515600" cy="67026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PŘÍBĚH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893A13-6179-495C-A8C3-7C5B6C26C1F5}"/>
              </a:ext>
            </a:extLst>
          </p:cNvPr>
          <p:cNvSpPr/>
          <p:nvPr/>
        </p:nvSpPr>
        <p:spPr>
          <a:xfrm>
            <a:off x="660645" y="1079857"/>
            <a:ext cx="106051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Jaké jsou životní zkušenosti dítěte samotného, ale i jeho pečujících osob?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Může být chování náročné na péči projevem traumatu, poruchou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attachementu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Navození důvěry s pečující osobou i dítětem samotným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Zajištění bezpečí, respektující přístup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Podpůrný rozhovor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V případě zájmu pomoc se zajištěním odborné péče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A159674-941B-4CAB-AA6F-633C5E08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1" y="268118"/>
            <a:ext cx="10515600" cy="67026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PŘÍKLAD Z PRAXE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893A13-6179-495C-A8C3-7C5B6C26C1F5}"/>
              </a:ext>
            </a:extLst>
          </p:cNvPr>
          <p:cNvSpPr/>
          <p:nvPr/>
        </p:nvSpPr>
        <p:spPr>
          <a:xfrm>
            <a:off x="607379" y="938382"/>
            <a:ext cx="106051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Honzík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Přijat s rodinou do služby RP v srpnu 2021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V té době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susp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. dětský autismus, celkové OPMV, neprospívání, nonverbální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Dle maminky výrazná agrese vůči sourozencům i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autoagrese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, v domácím prostředí i venku, bez zjevné příčiny, nezávislá na čase, dlouhotrvající, gradující, záškuby hlavou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Janička (2 roky,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susp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. dětský autismus, Tomášek (4 roky), Lucie (13 let, lehká MR)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Postup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Stabilizace rodiny (tíživá sociální a finanční situace)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Psychická podpora maminky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Zařízení EEG vyšetření pro vyloučení EPI aktivity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Stanovení operačních definicí a funkční analýza chování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Např.: ve chvíli, kdy se Janička snaží vzít Honzíkovi jídlo z talíře, Honzík Janičku tahá za vlasy, škrábe do rukou, plive jí do obličeje. Při snaze jej uklidnit pěstmi bouchá maminku, škrábe ji, piští, křičí.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Rozhovor s maminkou, Zhodnocení psychomotorického vývoje, studium lékařským zpráv, konzultace s kl. psychologem,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Short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Sensory Profile,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Motivation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Assasement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Scale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A159674-941B-4CAB-AA6F-633C5E08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1" y="268118"/>
            <a:ext cx="10515600" cy="67026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PŘÍKLAD Z PRAXE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893A13-6179-495C-A8C3-7C5B6C26C1F5}"/>
              </a:ext>
            </a:extLst>
          </p:cNvPr>
          <p:cNvSpPr/>
          <p:nvPr/>
        </p:nvSpPr>
        <p:spPr>
          <a:xfrm>
            <a:off x="607379" y="938382"/>
            <a:ext cx="106051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Úprava prostředí – v rámci možností vymezení prostoru pro hru a realizaci všech dětí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Změna „zasedacího pořádku“ u stolu, další talíř pro Janičku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Nastavení funkční komunikace Honzíka a pravidla komunikace s Honzíkem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Edukace rodičů a starších sourozenců o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symptomatice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PAS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Pomůcky ke zmírnění senzorických obtíží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Aktuální stav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K chování náročnému na péči dochází občasně, především jako důsledek přetížení nebo jako reakce na „agresi“ ze strany Janičky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Maminka ví, jak s chováním náročným na péči pracovat v krizi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Rodina je stabilizována sociálně a finančně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Honzík navštěvuje přípravný ročník speciální školy, v psychomotorickém vývoji dělá výrazné pokroky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/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A159674-941B-4CAB-AA6F-633C5E08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1" y="268118"/>
            <a:ext cx="10515600" cy="67026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SHRNUTÍ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893A13-6179-495C-A8C3-7C5B6C26C1F5}"/>
              </a:ext>
            </a:extLst>
          </p:cNvPr>
          <p:cNvSpPr/>
          <p:nvPr/>
        </p:nvSpPr>
        <p:spPr>
          <a:xfrm>
            <a:off x="660645" y="1079857"/>
            <a:ext cx="1060511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Komplexní podpora rodiny s dítětem s chováním náročným na péči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Zjištění funkčnosti daného chování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Volba a využití vhodné proaktivní, případně reaktivní strategie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Snažíme se vždy o co nejjednodušší řešení, vždy s respektem k dítěti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Nesnažíme se o změnu chování, ale o jeho management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Myslíme „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out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box“, snažíme se porozumět projevům chování a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symptomatice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PAS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Vždy navazujeme důvěru s pečujícími osobami i dítětem s PAS, dbáme na pocit bezpečí! 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Thinking Outside the Box&quot; ~ A Lesson (3rd -8th) - Big Ideas for Little  Scholars">
            <a:extLst>
              <a:ext uri="{FF2B5EF4-FFF2-40B4-BE49-F238E27FC236}">
                <a16:creationId xmlns:a16="http://schemas.microsoft.com/office/drawing/2014/main" id="{DA47E5D4-9DB2-411F-84D8-48A15A02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90" y="3636528"/>
            <a:ext cx="2533743" cy="23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B4EE0-3444-422B-B00B-BAE7E8BA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 </a:t>
            </a:r>
          </a:p>
        </p:txBody>
      </p:sp>
    </p:spTree>
    <p:extLst>
      <p:ext uri="{BB962C8B-B14F-4D97-AF65-F5344CB8AC3E}">
        <p14:creationId xmlns:p14="http://schemas.microsoft.com/office/powerpoint/2010/main" val="32767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886"/>
            <a:ext cx="10515600" cy="824397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Představení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58915-AD21-4B35-AA85-E7ED1CC6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41"/>
            <a:ext cx="10515600" cy="41369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Absolventka výcviku odborníků v metodě PBS v roce 2021 pod záštitou Dětí Úplňku, s lektorem Brianem McDonaldem. </a:t>
            </a:r>
          </a:p>
          <a:p>
            <a:pPr algn="just"/>
            <a:endParaRPr lang="cs-CZ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Podpora pozitivního chování (Positive 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Behaviour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Support, PBS) je provázení klienta založené na vysoce etickém přístupu zakládajícím si na respektování potřeb klienta. V rámci PBS se primárně nesnažíme měnit chování klienta (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behaviour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change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), ale jen jeho chování řídit (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behaviour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management). </a:t>
            </a:r>
          </a:p>
          <a:p>
            <a:pPr algn="just"/>
            <a:endParaRPr lang="cs-CZ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V praxi rané péče využíváme prvky PBS především u dětí se středně těžkým až těžkým mentálním postižením a přidruženou poruchou autistického spektra. Pracujeme především v domácím prostředí klienta, případně postupy přenášíme do prostředí mateřské školy. </a:t>
            </a:r>
          </a:p>
        </p:txBody>
      </p:sp>
    </p:spTree>
    <p:extLst>
      <p:ext uri="{BB962C8B-B14F-4D97-AF65-F5344CB8AC3E}">
        <p14:creationId xmlns:p14="http://schemas.microsoft.com/office/powerpoint/2010/main" val="5580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BE1C29E-DA8C-4510-AB13-47969CDB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47" y="0"/>
            <a:ext cx="10515600" cy="91048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800000"/>
                </a:solidFill>
                <a:cs typeface="Times New Roman" panose="02020603050405020304" pitchFamily="18" charset="0"/>
              </a:rPr>
              <a:t>Chování náročné na péči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9F2A0C3-C5AC-470B-B1E8-19ED73075B04}"/>
              </a:ext>
            </a:extLst>
          </p:cNvPr>
          <p:cNvSpPr txBox="1">
            <a:spLocks/>
          </p:cNvSpPr>
          <p:nvPr/>
        </p:nvSpPr>
        <p:spPr>
          <a:xfrm>
            <a:off x="774947" y="1180732"/>
            <a:ext cx="10515600" cy="413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532CD149-E9A0-4443-9E0D-73B22829455B}"/>
              </a:ext>
            </a:extLst>
          </p:cNvPr>
          <p:cNvSpPr txBox="1">
            <a:spLocks/>
          </p:cNvSpPr>
          <p:nvPr/>
        </p:nvSpPr>
        <p:spPr>
          <a:xfrm>
            <a:off x="774947" y="987067"/>
            <a:ext cx="10515600" cy="470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Rodiče (pečující osoby) popisují chování náročné na péči svého dítěte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stresová, krizová situace jak pro dítě, tak pro pečující osobu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Chování náročné na péči je důsledkem stresu, frustrace, jedná se o způsob komunikace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„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Debriefing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“ s pečující osobou / osobami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Základem je navázání důvěry a zajištění pocitu bezpečí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Podpůrný rozhovor, popis emocí, zvládnutí situace, ocenění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 pomohlo, co můžeme udělat příště jinak apod.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FE98917-07E9-4F55-9CA2-4C2ED4827347}"/>
              </a:ext>
            </a:extLst>
          </p:cNvPr>
          <p:cNvSpPr txBox="1"/>
          <p:nvPr/>
        </p:nvSpPr>
        <p:spPr>
          <a:xfrm>
            <a:off x="1970472" y="2510564"/>
            <a:ext cx="1024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Únava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Stres 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Strach                             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Úzkost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Přetížení</a:t>
            </a:r>
          </a:p>
        </p:txBody>
      </p:sp>
      <p:sp>
        <p:nvSpPr>
          <p:cNvPr id="3" name="Šipka: doprava se zářezem 2">
            <a:extLst>
              <a:ext uri="{FF2B5EF4-FFF2-40B4-BE49-F238E27FC236}">
                <a16:creationId xmlns:a16="http://schemas.microsoft.com/office/drawing/2014/main" id="{0F6B722C-EEDD-443F-877E-75F27DAE83A3}"/>
              </a:ext>
            </a:extLst>
          </p:cNvPr>
          <p:cNvSpPr/>
          <p:nvPr/>
        </p:nvSpPr>
        <p:spPr>
          <a:xfrm>
            <a:off x="3411796" y="3082197"/>
            <a:ext cx="958789" cy="257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D0FD0A0-C885-48FB-919B-CD405F16976E}"/>
              </a:ext>
            </a:extLst>
          </p:cNvPr>
          <p:cNvSpPr txBox="1"/>
          <p:nvPr/>
        </p:nvSpPr>
        <p:spPr>
          <a:xfrm>
            <a:off x="4611958" y="2926062"/>
            <a:ext cx="171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Dítě i pečující osoba </a:t>
            </a:r>
          </a:p>
        </p:txBody>
      </p:sp>
      <p:sp>
        <p:nvSpPr>
          <p:cNvPr id="11" name="Šipka: doprava se zářezem 10">
            <a:extLst>
              <a:ext uri="{FF2B5EF4-FFF2-40B4-BE49-F238E27FC236}">
                <a16:creationId xmlns:a16="http://schemas.microsoft.com/office/drawing/2014/main" id="{5543D7FC-351E-4015-8B22-10D01D0A9D94}"/>
              </a:ext>
            </a:extLst>
          </p:cNvPr>
          <p:cNvSpPr/>
          <p:nvPr/>
        </p:nvSpPr>
        <p:spPr>
          <a:xfrm>
            <a:off x="6724639" y="3120502"/>
            <a:ext cx="958789" cy="257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7B7C26-77B0-4799-87B1-9CB354B036E9}"/>
              </a:ext>
            </a:extLst>
          </p:cNvPr>
          <p:cNvSpPr txBox="1"/>
          <p:nvPr/>
        </p:nvSpPr>
        <p:spPr>
          <a:xfrm>
            <a:off x="8085301" y="3026257"/>
            <a:ext cx="22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Útok, útěk, zamrznutí </a:t>
            </a:r>
          </a:p>
        </p:txBody>
      </p:sp>
    </p:spTree>
    <p:extLst>
      <p:ext uri="{BB962C8B-B14F-4D97-AF65-F5344CB8AC3E}">
        <p14:creationId xmlns:p14="http://schemas.microsoft.com/office/powerpoint/2010/main" val="2947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DDAFDB02-28ED-41E2-936A-E8D9EF5B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706"/>
            <a:ext cx="10515600" cy="746247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800000"/>
                </a:solidFill>
                <a:cs typeface="Times New Roman" panose="02020603050405020304" pitchFamily="18" charset="0"/>
              </a:rPr>
              <a:t>Funkční analýza chování 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F9846EE-A26C-428A-97C3-670ACBC04005}"/>
              </a:ext>
            </a:extLst>
          </p:cNvPr>
          <p:cNvSpPr txBox="1">
            <a:spLocks/>
          </p:cNvSpPr>
          <p:nvPr/>
        </p:nvSpPr>
        <p:spPr>
          <a:xfrm>
            <a:off x="587036" y="1431523"/>
            <a:ext cx="11017928" cy="445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8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610F55-46BC-406F-A0BC-28A8B58944B6}"/>
              </a:ext>
            </a:extLst>
          </p:cNvPr>
          <p:cNvSpPr/>
          <p:nvPr/>
        </p:nvSpPr>
        <p:spPr>
          <a:xfrm>
            <a:off x="838200" y="1431523"/>
            <a:ext cx="106051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Jaká je funkčnost daného chování? Co chování vyvolalo?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Stanovení Operační definice chování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Rozhovor s rodiči / pečujícími osobami / učiteli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Pozorování dítěte / přímá práce s dítětem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V případě souhlasu rodičů náhled do zdravotních zpráv dítěte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Dotazníková šetření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cs-CZ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8A79C1-9AF7-4F4E-9094-1B562732D06A}"/>
              </a:ext>
            </a:extLst>
          </p:cNvPr>
          <p:cNvSpPr txBox="1"/>
          <p:nvPr/>
        </p:nvSpPr>
        <p:spPr>
          <a:xfrm>
            <a:off x="5237826" y="3577570"/>
            <a:ext cx="6205492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Uhodil jsem tě, protože jsem chtěl, aby jsi přišel (POZORNOST)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Uhodil jsem se, protože je to příjemné (SEBESTIMULACE)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Uhodil jsem jej, protože mi dává svoje sladkosti (HMATATELNÝ PŘEDMĚT)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Uhodil jsem jej, protože chci být vyhozen ze třídy (ÚNIK/VYHNUTÍ SE)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Uhodil jsem jej, protože mi to dává pocit moci/kontroly </a:t>
            </a:r>
          </a:p>
        </p:txBody>
      </p:sp>
    </p:spTree>
    <p:extLst>
      <p:ext uri="{BB962C8B-B14F-4D97-AF65-F5344CB8AC3E}">
        <p14:creationId xmlns:p14="http://schemas.microsoft.com/office/powerpoint/2010/main" val="7268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FFB4E-D942-4E5C-8ED7-F10246614CD2}"/>
              </a:ext>
            </a:extLst>
          </p:cNvPr>
          <p:cNvSpPr txBox="1">
            <a:spLocks/>
          </p:cNvSpPr>
          <p:nvPr/>
        </p:nvSpPr>
        <p:spPr>
          <a:xfrm>
            <a:off x="523783" y="1324992"/>
            <a:ext cx="11017928" cy="420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33867F0-2DE0-4306-A1AC-11B4D22223C5}"/>
              </a:ext>
            </a:extLst>
          </p:cNvPr>
          <p:cNvSpPr txBox="1">
            <a:spLocks/>
          </p:cNvSpPr>
          <p:nvPr/>
        </p:nvSpPr>
        <p:spPr>
          <a:xfrm>
            <a:off x="774947" y="311169"/>
            <a:ext cx="10515600" cy="5770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rgbClr val="800000"/>
                </a:solidFill>
                <a:cs typeface="Times New Roman" panose="02020603050405020304" pitchFamily="18" charset="0"/>
              </a:rPr>
              <a:t>MEAS model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49E07130-4ECF-4460-99BC-1E26CAC20803}"/>
              </a:ext>
            </a:extLst>
          </p:cNvPr>
          <p:cNvSpPr/>
          <p:nvPr/>
        </p:nvSpPr>
        <p:spPr>
          <a:xfrm>
            <a:off x="365834" y="910484"/>
            <a:ext cx="5666913" cy="4619456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BA13081-7D46-498B-B58D-5323BBF0A6B5}"/>
              </a:ext>
            </a:extLst>
          </p:cNvPr>
          <p:cNvCxnSpPr/>
          <p:nvPr/>
        </p:nvCxnSpPr>
        <p:spPr>
          <a:xfrm>
            <a:off x="1562469" y="3746376"/>
            <a:ext cx="33113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3113CCB-5970-44C3-9EC1-3B888FAB2080}"/>
              </a:ext>
            </a:extLst>
          </p:cNvPr>
          <p:cNvCxnSpPr>
            <a:cxnSpLocks/>
          </p:cNvCxnSpPr>
          <p:nvPr/>
        </p:nvCxnSpPr>
        <p:spPr>
          <a:xfrm>
            <a:off x="1056443" y="4608991"/>
            <a:ext cx="43056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69FE824-91E4-40AC-A1B8-AB04128060B2}"/>
              </a:ext>
            </a:extLst>
          </p:cNvPr>
          <p:cNvCxnSpPr>
            <a:cxnSpLocks/>
          </p:cNvCxnSpPr>
          <p:nvPr/>
        </p:nvCxnSpPr>
        <p:spPr>
          <a:xfrm>
            <a:off x="3199289" y="3821946"/>
            <a:ext cx="0" cy="165705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46D6BC7-E1E3-4A1D-9476-986892FAD2A3}"/>
              </a:ext>
            </a:extLst>
          </p:cNvPr>
          <p:cNvSpPr txBox="1"/>
          <p:nvPr/>
        </p:nvSpPr>
        <p:spPr>
          <a:xfrm>
            <a:off x="2380047" y="2960456"/>
            <a:ext cx="169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MANAGEMENT</a:t>
            </a:r>
          </a:p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CHOVÁNÍ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C1EDA05-FEA8-4B03-B30F-7AAE5A4CC09D}"/>
              </a:ext>
            </a:extLst>
          </p:cNvPr>
          <p:cNvSpPr txBox="1"/>
          <p:nvPr/>
        </p:nvSpPr>
        <p:spPr>
          <a:xfrm>
            <a:off x="3432884" y="4007893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KOMUNIKACE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F143EF2-9C38-4D2B-855B-5E92C7BEE57E}"/>
              </a:ext>
            </a:extLst>
          </p:cNvPr>
          <p:cNvSpPr txBox="1"/>
          <p:nvPr/>
        </p:nvSpPr>
        <p:spPr>
          <a:xfrm>
            <a:off x="1700441" y="4884800"/>
            <a:ext cx="126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OSOBY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2A705A9-B1D5-4CC7-B6CF-1775343C0A35}"/>
              </a:ext>
            </a:extLst>
          </p:cNvPr>
          <p:cNvSpPr txBox="1"/>
          <p:nvPr/>
        </p:nvSpPr>
        <p:spPr>
          <a:xfrm>
            <a:off x="3591898" y="4884800"/>
            <a:ext cx="137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FYZIOLOGIE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DD840712-A2EF-483B-A7B1-21A0A1F39C8C}"/>
              </a:ext>
            </a:extLst>
          </p:cNvPr>
          <p:cNvCxnSpPr>
            <a:cxnSpLocks/>
          </p:cNvCxnSpPr>
          <p:nvPr/>
        </p:nvCxnSpPr>
        <p:spPr>
          <a:xfrm>
            <a:off x="2175029" y="2851211"/>
            <a:ext cx="21056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781C05D-700E-43C5-8F43-ED11E37BD33E}"/>
              </a:ext>
            </a:extLst>
          </p:cNvPr>
          <p:cNvSpPr txBox="1"/>
          <p:nvPr/>
        </p:nvSpPr>
        <p:spPr>
          <a:xfrm>
            <a:off x="1562469" y="4045607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PROSTŘEDÍ</a:t>
            </a:r>
            <a:r>
              <a:rPr lang="cs-CZ" dirty="0"/>
              <a:t>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DF58CE7-E7B2-408D-86DF-E7D2BFECB4E2}"/>
              </a:ext>
            </a:extLst>
          </p:cNvPr>
          <p:cNvSpPr txBox="1"/>
          <p:nvPr/>
        </p:nvSpPr>
        <p:spPr>
          <a:xfrm>
            <a:off x="2340978" y="2065291"/>
            <a:ext cx="169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ZMĚNA</a:t>
            </a:r>
          </a:p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CHOVÁNÍ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95A0A53-02C1-41D5-B70A-55698511162E}"/>
              </a:ext>
            </a:extLst>
          </p:cNvPr>
          <p:cNvSpPr txBox="1"/>
          <p:nvPr/>
        </p:nvSpPr>
        <p:spPr>
          <a:xfrm>
            <a:off x="2767727" y="4414939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95000"/>
                  </a:schemeClr>
                </a:solidFill>
              </a:rPr>
              <a:t>PŘÍBĚH</a:t>
            </a:r>
            <a:r>
              <a:rPr lang="cs-CZ" sz="2000" dirty="0"/>
              <a:t>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1CE0DD8-2E0C-48E5-89FF-75D3823996F0}"/>
              </a:ext>
            </a:extLst>
          </p:cNvPr>
          <p:cNvSpPr txBox="1"/>
          <p:nvPr/>
        </p:nvSpPr>
        <p:spPr>
          <a:xfrm>
            <a:off x="6136965" y="1280461"/>
            <a:ext cx="5046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4 základní pilíře podpory klienta, které spojuje jeho životní příběh. Všechny oblasti jsou propojené a vzájemně se ovlivňují. </a:t>
            </a:r>
          </a:p>
          <a:p>
            <a:pPr algn="just"/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Z praxe vyplývá, že ve většině případů stačí porozumět potřebám klienta v těchto oblastech a podpořit jej, čímž docílíme snížení pravděpodobnosti, že se bude chování náročné na péči vyskytovat. </a:t>
            </a:r>
          </a:p>
          <a:p>
            <a:pPr algn="just"/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Volíme tak vhodné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proaktivní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reaktivní strategie. </a:t>
            </a:r>
          </a:p>
        </p:txBody>
      </p:sp>
    </p:spTree>
    <p:extLst>
      <p:ext uri="{BB962C8B-B14F-4D97-AF65-F5344CB8AC3E}">
        <p14:creationId xmlns:p14="http://schemas.microsoft.com/office/powerpoint/2010/main" val="34887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9292B8-D60E-42AD-805B-0B999600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1" y="268118"/>
            <a:ext cx="10515600" cy="67026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Komunikace 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1EDB935-676A-42ED-99DF-C9F4DA42FACE}"/>
              </a:ext>
            </a:extLst>
          </p:cNvPr>
          <p:cNvSpPr txBox="1">
            <a:spLocks/>
          </p:cNvSpPr>
          <p:nvPr/>
        </p:nvSpPr>
        <p:spPr>
          <a:xfrm>
            <a:off x="523783" y="1007616"/>
            <a:ext cx="11017928" cy="5100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cs-CZ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B8253E9-1ECC-4E2F-AB21-C5AD4D01CA78}"/>
              </a:ext>
            </a:extLst>
          </p:cNvPr>
          <p:cNvSpPr/>
          <p:nvPr/>
        </p:nvSpPr>
        <p:spPr>
          <a:xfrm>
            <a:off x="252875" y="1218678"/>
            <a:ext cx="5527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Jaká je aktuální komunikační úroveň dítěte? </a:t>
            </a:r>
          </a:p>
          <a:p>
            <a:pPr algn="just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Jak dítě komunikuje své potřeby? </a:t>
            </a:r>
          </a:p>
          <a:p>
            <a:pPr algn="just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Má nastavený funkční komunikační systém? </a:t>
            </a:r>
          </a:p>
          <a:p>
            <a:pPr algn="just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Využívají tento systém všichni členové rodiny / školky?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B58D896-D2D3-4D55-B36A-23CCCC8AB482}"/>
              </a:ext>
            </a:extLst>
          </p:cNvPr>
          <p:cNvSpPr/>
          <p:nvPr/>
        </p:nvSpPr>
        <p:spPr>
          <a:xfrm>
            <a:off x="6412037" y="1218678"/>
            <a:ext cx="5527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Komunikují pečující osoby s dítětem adekvátně jeho potřebám? </a:t>
            </a:r>
          </a:p>
          <a:p>
            <a:pPr algn="just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Rozumí pečující osoby co jim dítě sděluje? </a:t>
            </a:r>
          </a:p>
          <a:p>
            <a:pPr algn="just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Jak pečující osoby reagují na projevy komunikace dítěte?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Šipka: obousměrná vodorovná 1">
            <a:extLst>
              <a:ext uri="{FF2B5EF4-FFF2-40B4-BE49-F238E27FC236}">
                <a16:creationId xmlns:a16="http://schemas.microsoft.com/office/drawing/2014/main" id="{C7C15600-9763-406D-9857-72BEE46CAF01}"/>
              </a:ext>
            </a:extLst>
          </p:cNvPr>
          <p:cNvSpPr/>
          <p:nvPr/>
        </p:nvSpPr>
        <p:spPr>
          <a:xfrm>
            <a:off x="5202315" y="1624614"/>
            <a:ext cx="1091953" cy="2219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76ACD47-499D-44AF-B98B-56A1F505875D}"/>
              </a:ext>
            </a:extLst>
          </p:cNvPr>
          <p:cNvSpPr/>
          <p:nvPr/>
        </p:nvSpPr>
        <p:spPr>
          <a:xfrm>
            <a:off x="1952000" y="4139513"/>
            <a:ext cx="84787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Zhodnocení aktuální komunikační úrovně dítěte a nastavení funkčního komunikačního systému (AAK)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Přenesení nastaveného systému do prostředí MŠ (případně obráceně)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Aktivní spolupráce s logopedem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Komunikační profil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Levá složená závorka 2">
            <a:extLst>
              <a:ext uri="{FF2B5EF4-FFF2-40B4-BE49-F238E27FC236}">
                <a16:creationId xmlns:a16="http://schemas.microsoft.com/office/drawing/2014/main" id="{442F0829-BF1F-4386-B342-179C47712666}"/>
              </a:ext>
            </a:extLst>
          </p:cNvPr>
          <p:cNvSpPr/>
          <p:nvPr/>
        </p:nvSpPr>
        <p:spPr>
          <a:xfrm rot="16200000">
            <a:off x="5695008" y="-2766273"/>
            <a:ext cx="566729" cy="1108821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C535EC7-4AC2-48B1-8117-3013E93E388F}"/>
              </a:ext>
            </a:extLst>
          </p:cNvPr>
          <p:cNvSpPr txBox="1"/>
          <p:nvPr/>
        </p:nvSpPr>
        <p:spPr>
          <a:xfrm>
            <a:off x="4198399" y="3250003"/>
            <a:ext cx="355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NEPOCHOPENÍ, FRUSTRACE, STRES </a:t>
            </a:r>
          </a:p>
        </p:txBody>
      </p:sp>
    </p:spTree>
    <p:extLst>
      <p:ext uri="{BB962C8B-B14F-4D97-AF65-F5344CB8AC3E}">
        <p14:creationId xmlns:p14="http://schemas.microsoft.com/office/powerpoint/2010/main" val="3310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A159674-941B-4CAB-AA6F-633C5E08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1" y="268118"/>
            <a:ext cx="10515600" cy="67026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FYZIOLOGIE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893A13-6179-495C-A8C3-7C5B6C26C1F5}"/>
              </a:ext>
            </a:extLst>
          </p:cNvPr>
          <p:cNvSpPr/>
          <p:nvPr/>
        </p:nvSpPr>
        <p:spPr>
          <a:xfrm>
            <a:off x="855954" y="1115368"/>
            <a:ext cx="1060511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Chování náročné na péči jako projev bolesti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Vliv medikace a jejích vedlejších účinků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Zažívání, stravování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Onemocnění (akutní/chronická)			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Věk (projevy sexuality, období vzdoru)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Operace, anestezie, reakce na očkování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Zajištění potřebných vyšetření a ošetření dítěte 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Podpora rodiče i dítěte při přípravě na ošetření jako proaktivní strategie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Doprovod rodiny při lékařském ošetření </a:t>
            </a:r>
          </a:p>
        </p:txBody>
      </p:sp>
    </p:spTree>
    <p:extLst>
      <p:ext uri="{BB962C8B-B14F-4D97-AF65-F5344CB8AC3E}">
        <p14:creationId xmlns:p14="http://schemas.microsoft.com/office/powerpoint/2010/main" val="17780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A159674-941B-4CAB-AA6F-633C5E08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1" y="268118"/>
            <a:ext cx="10515600" cy="67026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FYZIOLOGIE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893A13-6179-495C-A8C3-7C5B6C26C1F5}"/>
              </a:ext>
            </a:extLst>
          </p:cNvPr>
          <p:cNvSpPr/>
          <p:nvPr/>
        </p:nvSpPr>
        <p:spPr>
          <a:xfrm>
            <a:off x="669523" y="724749"/>
            <a:ext cx="10605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Senzorické vnímání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Diagnostika odchylek v senzorickém vnímání dítěte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Pozorování dítěte a přímá práce s ním, rozhovor s rodiči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Short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Sensory Profile, Sensory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Integration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Checklist</a:t>
            </a: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Dle výsledků zařazujeme do přímé práce s dítětem prvky Senzorické integrace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Řízené konzultace v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Multisenzorické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místnosti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Spolupráce s ergoterapeutem, terapeutem senzorické integrace </a:t>
            </a:r>
          </a:p>
          <a:p>
            <a:pPr lvl="2" algn="just"/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2EAEAA-356F-4B46-8E83-AD621FB22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91" y="3645465"/>
            <a:ext cx="2993254" cy="22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3EEFE2C-91B9-4CDD-93ED-51D92AAF2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13" y="3645465"/>
            <a:ext cx="2993254" cy="225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9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A159674-941B-4CAB-AA6F-633C5E08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1" y="268118"/>
            <a:ext cx="10515600" cy="67026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PROSTŘEDÍ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893A13-6179-495C-A8C3-7C5B6C26C1F5}"/>
              </a:ext>
            </a:extLst>
          </p:cNvPr>
          <p:cNvSpPr/>
          <p:nvPr/>
        </p:nvSpPr>
        <p:spPr>
          <a:xfrm>
            <a:off x="660645" y="1079857"/>
            <a:ext cx="10605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Splňuje prostředí dítěte prvky pozitivního prostředí?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Je dostatečně a adekvátně vizualizované, strukturované, předvídatelné?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Je zajištěna možnost relaxace a oddychu?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Je prostředí vhodné vzhledem ke specifikům v senzorickém vnímání dítěte?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Jsou dítěti nabízeny vhodné aktivity?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Pomoc s úpravou prostředí v domácnosti i v zařízení dle potřeb dítěte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Tvorba relaxačních koutků, zapůjčení pomůcek, přenosný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Snoezelen</a:t>
            </a: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53F8028-AE7C-4D7A-A8B5-719FAECEA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873500"/>
              </p:ext>
            </p:extLst>
          </p:nvPr>
        </p:nvGraphicFramePr>
        <p:xfrm>
          <a:off x="7371036" y="2364649"/>
          <a:ext cx="5315156" cy="364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7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SPRP">
      <a:dk1>
        <a:sysClr val="windowText" lastClr="000000"/>
      </a:dk1>
      <a:lt1>
        <a:srgbClr val="FFFFFF"/>
      </a:lt1>
      <a:dk2>
        <a:srgbClr val="666666"/>
      </a:dk2>
      <a:lt2>
        <a:srgbClr val="D1050C"/>
      </a:lt2>
      <a:accent1>
        <a:srgbClr val="D12023"/>
      </a:accent1>
      <a:accent2>
        <a:srgbClr val="FFFFFF"/>
      </a:accent2>
      <a:accent3>
        <a:srgbClr val="666666"/>
      </a:accent3>
      <a:accent4>
        <a:srgbClr val="D12023"/>
      </a:accent4>
      <a:accent5>
        <a:srgbClr val="666666"/>
      </a:accent5>
      <a:accent6>
        <a:srgbClr val="D12023"/>
      </a:accent6>
      <a:hlink>
        <a:srgbClr val="D12023"/>
      </a:hlink>
      <a:folHlink>
        <a:srgbClr val="666666"/>
      </a:folHlink>
    </a:clrScheme>
    <a:fontScheme name="SPRP">
      <a:majorFont>
        <a:latin typeface="Museo Sans 700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SPRP">
      <a:dk1>
        <a:sysClr val="windowText" lastClr="000000"/>
      </a:dk1>
      <a:lt1>
        <a:srgbClr val="FFFFFF"/>
      </a:lt1>
      <a:dk2>
        <a:srgbClr val="666666"/>
      </a:dk2>
      <a:lt2>
        <a:srgbClr val="D12023"/>
      </a:lt2>
      <a:accent1>
        <a:srgbClr val="D12023"/>
      </a:accent1>
      <a:accent2>
        <a:srgbClr val="FFFFFF"/>
      </a:accent2>
      <a:accent3>
        <a:srgbClr val="666666"/>
      </a:accent3>
      <a:accent4>
        <a:srgbClr val="D12023"/>
      </a:accent4>
      <a:accent5>
        <a:srgbClr val="666666"/>
      </a:accent5>
      <a:accent6>
        <a:srgbClr val="D12023"/>
      </a:accent6>
      <a:hlink>
        <a:srgbClr val="D12023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1181</Words>
  <Application>Microsoft Office PowerPoint</Application>
  <PresentationFormat>Širokoúhlá obrazovka</PresentationFormat>
  <Paragraphs>187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Museo Sans 700</vt:lpstr>
      <vt:lpstr>Times New Roman</vt:lpstr>
      <vt:lpstr>Motiv Office</vt:lpstr>
      <vt:lpstr>Podpora pozitivního chování  v praxi rané péče </vt:lpstr>
      <vt:lpstr>Představení </vt:lpstr>
      <vt:lpstr>Chování náročné na péči</vt:lpstr>
      <vt:lpstr>Funkční analýza chování </vt:lpstr>
      <vt:lpstr>Prezentace aplikace PowerPoint</vt:lpstr>
      <vt:lpstr>Komunikace </vt:lpstr>
      <vt:lpstr>FYZIOLOGIE </vt:lpstr>
      <vt:lpstr>FYZIOLOGIE </vt:lpstr>
      <vt:lpstr>PROSTŘEDÍ </vt:lpstr>
      <vt:lpstr>OSOBY </vt:lpstr>
      <vt:lpstr>PŘÍBĚH </vt:lpstr>
      <vt:lpstr>PŘÍKLAD Z PRAXE </vt:lpstr>
      <vt:lpstr>PŘÍKLAD Z PRAXE </vt:lpstr>
      <vt:lpstr>SHRNUTÍ</vt:lpstr>
      <vt:lpstr>Děkuji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Tyl Dominik</dc:creator>
  <cp:lastModifiedBy>Veronika Němečková</cp:lastModifiedBy>
  <cp:revision>60</cp:revision>
  <cp:lastPrinted>2021-09-06T06:54:32Z</cp:lastPrinted>
  <dcterms:created xsi:type="dcterms:W3CDTF">2021-01-14T07:15:55Z</dcterms:created>
  <dcterms:modified xsi:type="dcterms:W3CDTF">2023-06-19T10:39:21Z</dcterms:modified>
</cp:coreProperties>
</file>