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84" r:id="rId5"/>
    <p:sldId id="271" r:id="rId6"/>
    <p:sldId id="268" r:id="rId7"/>
    <p:sldId id="269" r:id="rId8"/>
    <p:sldId id="270" r:id="rId9"/>
    <p:sldId id="274" r:id="rId10"/>
    <p:sldId id="273" r:id="rId11"/>
    <p:sldId id="276" r:id="rId12"/>
    <p:sldId id="275" r:id="rId13"/>
    <p:sldId id="279" r:id="rId14"/>
    <p:sldId id="282" r:id="rId15"/>
    <p:sldId id="277" r:id="rId16"/>
    <p:sldId id="278" r:id="rId17"/>
    <p:sldId id="281" r:id="rId18"/>
    <p:sldId id="293" r:id="rId19"/>
    <p:sldId id="295" r:id="rId20"/>
    <p:sldId id="296" r:id="rId21"/>
    <p:sldId id="301" r:id="rId22"/>
    <p:sldId id="302" r:id="rId23"/>
    <p:sldId id="303" r:id="rId24"/>
    <p:sldId id="304" r:id="rId25"/>
    <p:sldId id="305" r:id="rId26"/>
    <p:sldId id="309" r:id="rId27"/>
    <p:sldId id="311" r:id="rId28"/>
    <p:sldId id="290" r:id="rId29"/>
    <p:sldId id="292" r:id="rId30"/>
    <p:sldId id="310" r:id="rId31"/>
    <p:sldId id="289" r:id="rId32"/>
    <p:sldId id="298" r:id="rId33"/>
    <p:sldId id="297" r:id="rId34"/>
    <p:sldId id="299" r:id="rId35"/>
    <p:sldId id="300" r:id="rId36"/>
    <p:sldId id="285" r:id="rId37"/>
    <p:sldId id="286" r:id="rId38"/>
    <p:sldId id="307" r:id="rId39"/>
    <p:sldId id="308" r:id="rId40"/>
    <p:sldId id="306" r:id="rId41"/>
    <p:sldId id="288" r:id="rId42"/>
    <p:sldId id="262" r:id="rId43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226" autoAdjust="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CC494AA-249D-4FFB-8B68-F6A432F066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0C8BB68-44CB-4AC1-BA93-964719EF14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E0CBB-1CB8-4F22-927C-A1FA7CC02D59}" type="datetime1">
              <a:rPr lang="cs-CZ" smtClean="0"/>
              <a:t>21.06.2023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89DCF2-2382-4FB9-ACF7-191845D15A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303E34-1CE7-440B-8B3C-B079310CD0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C4C75-C45E-4174-B9E4-94833893E4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068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4B031-F6C0-4080-A6D6-00E6ACDE5F46}" type="datetime1">
              <a:rPr lang="cs-CZ" smtClean="0"/>
              <a:pPr/>
              <a:t>21.06.2023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Upravit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514AA-9C91-4B9E-9496-E0650DCEE4B7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65270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514AA-9C91-4B9E-9496-E0650DCEE4B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161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olný tvar 6" title="vroubkovaný kruh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68FAB711-3435-4321-8D83-2D7991782C72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13" name="Obdélník 12" title="levý okraj – ohraničení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925D67-4C03-4C05-B717-17F237E574DA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A85E6E-0496-4E7A-8428-E3CC2D95D42B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F423E8-AA60-4FE1-9FF4-7E0372F67942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Autofit/>
          </a:bodyPr>
          <a:lstStyle>
            <a:lvl1pPr>
              <a:defRPr sz="80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5428DA86-7E2C-46B7-A1DA-8D1176751B95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grpSp>
        <p:nvGrpSpPr>
          <p:cNvPr id="7" name="Skupina 6" title="levý vroubkovaný obrazec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Volný tvar 6" title="levý vroubkovaný obrazec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Volný tvar 11" title="levé vroubkování – vložené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781CA6-875F-4621-887B-9366EABE4051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018FA6-A265-47E7-9A7B-781DD741D15E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5175BD-1561-4395-B3CC-0398B4C10CBE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D46F1B-83A0-4A0F-B79E-5986887CB428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olný tvar 11" title="pravý vroubkovaný obrazec na pozadí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DBF8A337-4107-47B9-A799-474F98A3D30E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cs-CZ" noProof="0" smtClean="0"/>
              <a:t>‹#›</a:t>
            </a:fld>
            <a:endParaRPr lang="cs-CZ" noProof="0"/>
          </a:p>
        </p:txBody>
      </p:sp>
      <p:sp>
        <p:nvSpPr>
          <p:cNvPr id="8" name="Obdélník 7" title="levý okraj – ohraničení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11" name="Volný tvar 11" title="pravý vroubkovaný obrazec na pozadí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Obdélník 11" title="levý okraj – ohraničení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AF4766BC-A1C0-4234-A7A6-3F1510CB3CFF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2D690C3-C280-4146-B70F-FB06EF0A16EB}" type="datetime1">
              <a:rPr lang="cs-CZ" noProof="0" smtClean="0"/>
              <a:t>21.06.2023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11" name="Volný tvar 6" title="Levý vroubkovaný okraj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Obdélník 11" title="pravý okraj – ohraničení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A82DCC1E-31AD-4E5F-A1B4-6AEE506A9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41" y="322061"/>
            <a:ext cx="3325672" cy="31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3833E66-A1E5-4C5C-A6B3-9606AFC77B2F}"/>
              </a:ext>
            </a:extLst>
          </p:cNvPr>
          <p:cNvSpPr txBox="1"/>
          <p:nvPr/>
        </p:nvSpPr>
        <p:spPr>
          <a:xfrm>
            <a:off x="2644822" y="3845859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Pomoc rodinám z Ukrajiny           RC Olivy  2022 – 2023</a:t>
            </a:r>
          </a:p>
          <a:p>
            <a:pPr algn="ctr"/>
            <a:endParaRPr lang="cs-CZ" sz="4000" dirty="0"/>
          </a:p>
          <a:p>
            <a:pPr algn="ctr"/>
            <a:r>
              <a:rPr lang="cs-CZ" sz="2400" dirty="0"/>
              <a:t>Jana </a:t>
            </a:r>
            <a:r>
              <a:rPr lang="cs-CZ" sz="2400" dirty="0" err="1"/>
              <a:t>Petřivalská</a:t>
            </a:r>
            <a:r>
              <a:rPr lang="cs-CZ" sz="2400" dirty="0"/>
              <a:t> Vaculová</a:t>
            </a:r>
          </a:p>
        </p:txBody>
      </p:sp>
    </p:spTree>
    <p:extLst>
      <p:ext uri="{BB962C8B-B14F-4D97-AF65-F5344CB8AC3E}">
        <p14:creationId xmlns:p14="http://schemas.microsoft.com/office/powerpoint/2010/main" val="2706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E9B76E-8B4E-4E96-90C9-618CAC4C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16" b="3030"/>
          <a:stretch/>
        </p:blipFill>
        <p:spPr>
          <a:xfrm>
            <a:off x="1011780" y="206288"/>
            <a:ext cx="9820029" cy="621244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9156FBE-D145-4548-8385-17F828A42976}"/>
              </a:ext>
            </a:extLst>
          </p:cNvPr>
          <p:cNvSpPr txBox="1"/>
          <p:nvPr/>
        </p:nvSpPr>
        <p:spPr>
          <a:xfrm>
            <a:off x="2877671" y="5815590"/>
            <a:ext cx="6526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Sbírka potravin a léků – projekt Nadace ČEZ, dary</a:t>
            </a:r>
          </a:p>
        </p:txBody>
      </p:sp>
      <p:pic>
        <p:nvPicPr>
          <p:cNvPr id="4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5BA33601-47D9-4818-9A23-5E463FDA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753" y="5799981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8F979C1-545F-4AA3-8F47-85147BE4E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73" y="82107"/>
            <a:ext cx="7265490" cy="5449117"/>
          </a:xfrm>
          <a:prstGeom prst="rect">
            <a:avLst/>
          </a:prstGeom>
        </p:spPr>
      </p:pic>
      <p:pic>
        <p:nvPicPr>
          <p:cNvPr id="3076" name="Picture 4" descr="Není k dispozici žádný popis fotky.">
            <a:extLst>
              <a:ext uri="{FF2B5EF4-FFF2-40B4-BE49-F238E27FC236}">
                <a16:creationId xmlns:a16="http://schemas.microsoft.com/office/drawing/2014/main" id="{78E6C061-0FDD-47A3-849A-4EEE2FFC6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31" y="2968743"/>
            <a:ext cx="4060585" cy="298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ECC283AE-AD6E-4E6B-B870-13871D0C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322" y="5952565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36BCF56-6B1E-40D5-ADEE-683C2EA72CA8}"/>
              </a:ext>
            </a:extLst>
          </p:cNvPr>
          <p:cNvSpPr txBox="1"/>
          <p:nvPr/>
        </p:nvSpPr>
        <p:spPr>
          <a:xfrm>
            <a:off x="1120588" y="5631499"/>
            <a:ext cx="6517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         Moravská filharmonie pořádá na podporu Oliv benefici</a:t>
            </a:r>
          </a:p>
        </p:txBody>
      </p:sp>
    </p:spTree>
    <p:extLst>
      <p:ext uri="{BB962C8B-B14F-4D97-AF65-F5344CB8AC3E}">
        <p14:creationId xmlns:p14="http://schemas.microsoft.com/office/powerpoint/2010/main" val="411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C076F8D-DD1B-40C6-B73D-2420C9FDE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4"/>
          <a:stretch/>
        </p:blipFill>
        <p:spPr>
          <a:xfrm>
            <a:off x="6518892" y="197224"/>
            <a:ext cx="5099054" cy="66607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F9BD589-C976-4283-B524-95D464978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19"/>
          <a:stretch/>
        </p:blipFill>
        <p:spPr>
          <a:xfrm>
            <a:off x="1470212" y="1120554"/>
            <a:ext cx="4285129" cy="532470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0BCC19B-2500-4F0C-B55B-1C099953ED65}"/>
              </a:ext>
            </a:extLst>
          </p:cNvPr>
          <p:cNvSpPr txBox="1"/>
          <p:nvPr/>
        </p:nvSpPr>
        <p:spPr>
          <a:xfrm>
            <a:off x="1192306" y="197224"/>
            <a:ext cx="4480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První aktivity pro UA rodiny a děti mohou začít díky velké finanční podpoře od Člověka v  tísni, SMOL a soukromých dárců.</a:t>
            </a:r>
          </a:p>
        </p:txBody>
      </p:sp>
    </p:spTree>
    <p:extLst>
      <p:ext uri="{BB962C8B-B14F-4D97-AF65-F5344CB8AC3E}">
        <p14:creationId xmlns:p14="http://schemas.microsoft.com/office/powerpoint/2010/main" val="16745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BBCCE1-CBBD-4F48-B8DF-423CC088A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28"/>
          <a:stretch/>
        </p:blipFill>
        <p:spPr>
          <a:xfrm>
            <a:off x="1168515" y="322728"/>
            <a:ext cx="5045136" cy="65352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A2022E-87F6-4384-A981-AF1750938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06"/>
          <a:stretch/>
        </p:blipFill>
        <p:spPr>
          <a:xfrm>
            <a:off x="6264620" y="322728"/>
            <a:ext cx="4927485" cy="6535271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0FC0F3A-298B-4A58-86C7-D1A38628EBAD}"/>
              </a:ext>
            </a:extLst>
          </p:cNvPr>
          <p:cNvSpPr/>
          <p:nvPr/>
        </p:nvSpPr>
        <p:spPr>
          <a:xfrm>
            <a:off x="1416424" y="3989293"/>
            <a:ext cx="4419600" cy="9054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1E57263-DB69-426C-BF44-89955AD9BE62}"/>
              </a:ext>
            </a:extLst>
          </p:cNvPr>
          <p:cNvSpPr/>
          <p:nvPr/>
        </p:nvSpPr>
        <p:spPr>
          <a:xfrm>
            <a:off x="10219765" y="5558118"/>
            <a:ext cx="762000" cy="7530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3DAB122-CDFB-47CE-A8B6-21DBD74FFFD5}"/>
              </a:ext>
            </a:extLst>
          </p:cNvPr>
          <p:cNvSpPr txBox="1"/>
          <p:nvPr/>
        </p:nvSpPr>
        <p:spPr>
          <a:xfrm>
            <a:off x="1532965" y="3908612"/>
            <a:ext cx="4303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Intenzivní jazykové kurzy pro dospělé se Zdenkou </a:t>
            </a:r>
            <a:r>
              <a:rPr lang="cs-CZ" sz="1600" dirty="0" err="1"/>
              <a:t>Štefanidesovou</a:t>
            </a:r>
            <a:endParaRPr lang="cs-CZ" dirty="0"/>
          </a:p>
          <a:p>
            <a:pPr algn="r"/>
            <a:endParaRPr lang="cs-CZ" sz="1600" dirty="0"/>
          </a:p>
          <a:p>
            <a:pPr algn="r"/>
            <a:r>
              <a:rPr lang="cs-CZ" sz="1600" dirty="0"/>
              <a:t>Aktivity pro starší děti</a:t>
            </a:r>
          </a:p>
        </p:txBody>
      </p:sp>
      <p:pic>
        <p:nvPicPr>
          <p:cNvPr id="7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CF2E02F2-994E-4788-95C5-8945BA9FD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5" y="6008016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7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4A3FAB2-6834-4156-B803-77C3ED177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8" y="80682"/>
            <a:ext cx="4446494" cy="61885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DAC2B1-D47E-4BAB-876A-8718BF8D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839" y="0"/>
            <a:ext cx="4927485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765B640-F9B8-4819-98DF-44D6D926F3BB}"/>
              </a:ext>
            </a:extLst>
          </p:cNvPr>
          <p:cNvSpPr txBox="1"/>
          <p:nvPr/>
        </p:nvSpPr>
        <p:spPr>
          <a:xfrm>
            <a:off x="1434353" y="6269246"/>
            <a:ext cx="413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Kurzy s Vítejte v Česku a příměstské tábory</a:t>
            </a:r>
          </a:p>
        </p:txBody>
      </p:sp>
    </p:spTree>
    <p:extLst>
      <p:ext uri="{BB962C8B-B14F-4D97-AF65-F5344CB8AC3E}">
        <p14:creationId xmlns:p14="http://schemas.microsoft.com/office/powerpoint/2010/main" val="8363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6F745EE-F91B-4E10-A6F4-C4A462AE7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6" y="103095"/>
            <a:ext cx="7611036" cy="342496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A9DA76E-4272-4E4B-8476-36301BA27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260" y="3592157"/>
            <a:ext cx="7028329" cy="316274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65D569A-4DE6-4964-8D6F-8634982BDB02}"/>
              </a:ext>
            </a:extLst>
          </p:cNvPr>
          <p:cNvSpPr txBox="1"/>
          <p:nvPr/>
        </p:nvSpPr>
        <p:spPr>
          <a:xfrm>
            <a:off x="1192306" y="4294094"/>
            <a:ext cx="33707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 jedeme dále s podporou MPSV a </a:t>
            </a:r>
            <a:r>
              <a:rPr lang="cs-CZ" dirty="0" err="1"/>
              <a:t>Unicef</a:t>
            </a:r>
            <a:r>
              <a:rPr lang="cs-CZ" dirty="0"/>
              <a:t> 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Kurzy českého jazyka s </a:t>
            </a:r>
          </a:p>
          <a:p>
            <a:pPr algn="ctr"/>
            <a:r>
              <a:rPr lang="cs-CZ" dirty="0"/>
              <a:t>Petrou Henešovou</a:t>
            </a:r>
          </a:p>
        </p:txBody>
      </p:sp>
    </p:spTree>
    <p:extLst>
      <p:ext uri="{BB962C8B-B14F-4D97-AF65-F5344CB8AC3E}">
        <p14:creationId xmlns:p14="http://schemas.microsoft.com/office/powerpoint/2010/main" val="35995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75FBD6-80BC-4C7A-96CC-8A2A7460B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26" y="0"/>
            <a:ext cx="51435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55F807-6C42-4B19-B973-95B88560C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671" y="168523"/>
            <a:ext cx="5304650" cy="298645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9DC1E56-0F56-410C-821E-8033D2CACDA3}"/>
              </a:ext>
            </a:extLst>
          </p:cNvPr>
          <p:cNvSpPr txBox="1"/>
          <p:nvPr/>
        </p:nvSpPr>
        <p:spPr>
          <a:xfrm>
            <a:off x="6562165" y="4061012"/>
            <a:ext cx="514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Angličtina pro děti a pro dospělé s </a:t>
            </a:r>
            <a:r>
              <a:rPr lang="cs-CZ" dirty="0" err="1"/>
              <a:t>Yuliou</a:t>
            </a:r>
            <a:r>
              <a:rPr lang="cs-CZ" dirty="0"/>
              <a:t> </a:t>
            </a:r>
            <a:r>
              <a:rPr lang="cs-CZ" dirty="0" err="1"/>
              <a:t>Buivol</a:t>
            </a:r>
            <a:endParaRPr lang="cs-CZ" dirty="0"/>
          </a:p>
        </p:txBody>
      </p:sp>
      <p:pic>
        <p:nvPicPr>
          <p:cNvPr id="6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BDDBD1C9-5D2B-49EA-A948-CC33BD8A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5" y="6008016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3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C5A7255-3BA2-4943-B75B-B8EF736D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268" y="2384848"/>
            <a:ext cx="5801264" cy="435094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5BAF171-0CEA-40B2-AC77-746602498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14" y="170800"/>
            <a:ext cx="4812752" cy="48576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83F8F7-5E47-46F3-8E9A-9BF6F5AB48E9}"/>
              </a:ext>
            </a:extLst>
          </p:cNvPr>
          <p:cNvSpPr txBox="1"/>
          <p:nvPr/>
        </p:nvSpPr>
        <p:spPr>
          <a:xfrm>
            <a:off x="6974541" y="409074"/>
            <a:ext cx="4752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ctr"/>
            <a:r>
              <a:rPr lang="cs-CZ" dirty="0" err="1"/>
              <a:t>Taekwondo</a:t>
            </a:r>
            <a:r>
              <a:rPr lang="cs-CZ" dirty="0"/>
              <a:t> s Natalií a Olegem </a:t>
            </a:r>
            <a:r>
              <a:rPr lang="cs-CZ" dirty="0" err="1"/>
              <a:t>Petrovski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55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3F6B903-BE17-4C86-8EA1-A6C8201E0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36" y="207692"/>
            <a:ext cx="10824662" cy="570035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028A274-647D-48BC-B6F0-D2006BB81DC2}"/>
              </a:ext>
            </a:extLst>
          </p:cNvPr>
          <p:cNvSpPr txBox="1"/>
          <p:nvPr/>
        </p:nvSpPr>
        <p:spPr>
          <a:xfrm>
            <a:off x="1901455" y="5908050"/>
            <a:ext cx="9036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r>
              <a:rPr lang="cs-CZ" dirty="0"/>
              <a:t>Konverzační klub „Mluvíme česky“ se Sergejem a Olgou </a:t>
            </a:r>
            <a:r>
              <a:rPr lang="cs-CZ" dirty="0" err="1"/>
              <a:t>Stepanovými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6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0FC0569-A7F4-4FFC-93C2-FFC6437AE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318" y="194010"/>
            <a:ext cx="8887385" cy="570216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49A3A9-F08B-491E-BEB9-368AA0762128}"/>
              </a:ext>
            </a:extLst>
          </p:cNvPr>
          <p:cNvSpPr txBox="1"/>
          <p:nvPr/>
        </p:nvSpPr>
        <p:spPr>
          <a:xfrm>
            <a:off x="1901455" y="5908050"/>
            <a:ext cx="9036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r>
              <a:rPr lang="cs-CZ" dirty="0"/>
              <a:t>Konverzační klub „Mluvíme česky“ se Sergejem a Olgou </a:t>
            </a:r>
            <a:r>
              <a:rPr lang="cs-CZ" dirty="0" err="1"/>
              <a:t>Stepanovými</a:t>
            </a:r>
            <a:endParaRPr lang="cs-CZ" dirty="0"/>
          </a:p>
        </p:txBody>
      </p:sp>
      <p:pic>
        <p:nvPicPr>
          <p:cNvPr id="5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998F2D25-1473-42A0-819E-D1E2CD24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5" y="6008016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20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8C06979-C67B-443D-A4D0-A0D6DCB0A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9" t="23630" r="18088" b="-1870"/>
          <a:stretch/>
        </p:blipFill>
        <p:spPr>
          <a:xfrm>
            <a:off x="1436862" y="523510"/>
            <a:ext cx="9318276" cy="6191055"/>
          </a:xfrm>
          <a:prstGeom prst="rect">
            <a:avLst/>
          </a:prstGeom>
        </p:spPr>
      </p:pic>
      <p:pic>
        <p:nvPicPr>
          <p:cNvPr id="8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3C054D8F-95ED-4E39-9FB6-33B4A2577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317" y="5783900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B045DAB-95F0-45A0-B370-CC0AE6E3992D}"/>
              </a:ext>
            </a:extLst>
          </p:cNvPr>
          <p:cNvSpPr txBox="1"/>
          <p:nvPr/>
        </p:nvSpPr>
        <p:spPr>
          <a:xfrm>
            <a:off x="2205318" y="143435"/>
            <a:ext cx="519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 začátku byl lidský příběh…</a:t>
            </a:r>
          </a:p>
        </p:txBody>
      </p:sp>
    </p:spTree>
    <p:extLst>
      <p:ext uri="{BB962C8B-B14F-4D97-AF65-F5344CB8AC3E}">
        <p14:creationId xmlns:p14="http://schemas.microsoft.com/office/powerpoint/2010/main" val="191739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53EF12-0591-4219-8B0D-47AE26B7F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4" y="138749"/>
            <a:ext cx="5154706" cy="304802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B6357B9-122A-491B-9828-2E3ACE7D1AF8}"/>
              </a:ext>
            </a:extLst>
          </p:cNvPr>
          <p:cNvSpPr txBox="1"/>
          <p:nvPr/>
        </p:nvSpPr>
        <p:spPr>
          <a:xfrm>
            <a:off x="2339788" y="5934635"/>
            <a:ext cx="826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r>
              <a:rPr lang="cs-CZ" dirty="0"/>
              <a:t>Skupinové sezení a arteterapie s psycholožkou </a:t>
            </a:r>
            <a:r>
              <a:rPr lang="cs-CZ" dirty="0" err="1"/>
              <a:t>Olenou</a:t>
            </a:r>
            <a:r>
              <a:rPr lang="cs-CZ" dirty="0"/>
              <a:t> </a:t>
            </a:r>
            <a:r>
              <a:rPr lang="cs-CZ" dirty="0" err="1"/>
              <a:t>Salnikovou</a:t>
            </a:r>
            <a:endParaRPr lang="cs-CZ" dirty="0"/>
          </a:p>
        </p:txBody>
      </p:sp>
      <p:pic>
        <p:nvPicPr>
          <p:cNvPr id="4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22C15C2A-C838-4E59-A43B-FBB2DAB54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5" y="6008016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ůže jít o obrázek 4 lidem a childrens toy">
            <a:extLst>
              <a:ext uri="{FF2B5EF4-FFF2-40B4-BE49-F238E27FC236}">
                <a16:creationId xmlns:a16="http://schemas.microsoft.com/office/drawing/2014/main" id="{5773A415-F152-4FA4-9820-EBE1D57E7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6" y="2554518"/>
            <a:ext cx="5486401" cy="329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B9CF082-86BC-42B7-A601-3EDD3DC13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8" y="109351"/>
            <a:ext cx="4031990" cy="66392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4548420-A21F-47F8-8A98-715AA98B1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89" y="5235744"/>
            <a:ext cx="1515036" cy="151290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B8E8C00-AAFF-469F-B00F-A54ED5461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48" y="109351"/>
            <a:ext cx="6604187" cy="47482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434BF4E-0F02-4B3E-94A7-514F02289F63}"/>
              </a:ext>
            </a:extLst>
          </p:cNvPr>
          <p:cNvSpPr txBox="1"/>
          <p:nvPr/>
        </p:nvSpPr>
        <p:spPr>
          <a:xfrm>
            <a:off x="5199529" y="4984376"/>
            <a:ext cx="6526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pPr algn="ctr"/>
            <a:r>
              <a:rPr lang="cs-CZ" dirty="0"/>
              <a:t>Kroužek tvořivosti s Olgou </a:t>
            </a:r>
            <a:r>
              <a:rPr lang="cs-CZ" dirty="0" err="1"/>
              <a:t>Stepanovou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96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2F4662-DFDD-4CB5-82CC-5342C65E1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245675"/>
            <a:ext cx="8494796" cy="610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ůže jít o obrázek 9 lidí">
            <a:extLst>
              <a:ext uri="{FF2B5EF4-FFF2-40B4-BE49-F238E27FC236}">
                <a16:creationId xmlns:a16="http://schemas.microsoft.com/office/drawing/2014/main" id="{9D0F96A4-1F9C-4715-B205-B27FDE395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4" b="13191"/>
          <a:stretch/>
        </p:blipFill>
        <p:spPr bwMode="auto">
          <a:xfrm>
            <a:off x="941294" y="2474260"/>
            <a:ext cx="5046009" cy="420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ůže jít o obrázek 10 lidem a stolu">
            <a:extLst>
              <a:ext uri="{FF2B5EF4-FFF2-40B4-BE49-F238E27FC236}">
                <a16:creationId xmlns:a16="http://schemas.microsoft.com/office/drawing/2014/main" id="{F2035E93-9DDD-49AE-B32F-FDE8ECD6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1535"/>
            <a:ext cx="5701553" cy="256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C76501D-F3FC-40EB-844D-C69E5CF8D5EC}"/>
              </a:ext>
            </a:extLst>
          </p:cNvPr>
          <p:cNvSpPr txBox="1"/>
          <p:nvPr/>
        </p:nvSpPr>
        <p:spPr>
          <a:xfrm>
            <a:off x="6096000" y="3065929"/>
            <a:ext cx="5593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algn="ctr"/>
            <a:r>
              <a:rPr lang="cs-CZ" dirty="0"/>
              <a:t>Život cizince v Česku s Monikou a </a:t>
            </a:r>
            <a:r>
              <a:rPr lang="cs-CZ" dirty="0" err="1"/>
              <a:t>Mitchem</a:t>
            </a:r>
            <a:r>
              <a:rPr lang="cs-CZ" dirty="0"/>
              <a:t> Andersonovými</a:t>
            </a:r>
          </a:p>
        </p:txBody>
      </p:sp>
      <p:pic>
        <p:nvPicPr>
          <p:cNvPr id="6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93671A5D-C735-4C95-B4B0-C1649E6D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211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044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ůže jít o obrázek 9 lidem , dítěti a dirndl">
            <a:extLst>
              <a:ext uri="{FF2B5EF4-FFF2-40B4-BE49-F238E27FC236}">
                <a16:creationId xmlns:a16="http://schemas.microsoft.com/office/drawing/2014/main" id="{C941A5FB-5963-469F-8D3A-3D6DFF03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10" y="112058"/>
            <a:ext cx="4484014" cy="66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ůže jít o obrázek 6 lidí">
            <a:extLst>
              <a:ext uri="{FF2B5EF4-FFF2-40B4-BE49-F238E27FC236}">
                <a16:creationId xmlns:a16="http://schemas.microsoft.com/office/drawing/2014/main" id="{2CE08D56-EE0C-4146-82C6-76670942C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62" y="142312"/>
            <a:ext cx="5641414" cy="423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154D4DD-98BE-45EF-A16B-E43922F0B3C3}"/>
              </a:ext>
            </a:extLst>
          </p:cNvPr>
          <p:cNvSpPr txBox="1"/>
          <p:nvPr/>
        </p:nvSpPr>
        <p:spPr>
          <a:xfrm>
            <a:off x="6302188" y="4706471"/>
            <a:ext cx="4484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pPr algn="ctr"/>
            <a:r>
              <a:rPr lang="cs-CZ" dirty="0"/>
              <a:t>Herecký kroužek s Valerií</a:t>
            </a:r>
          </a:p>
        </p:txBody>
      </p:sp>
      <p:pic>
        <p:nvPicPr>
          <p:cNvPr id="7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0C61E3DB-4633-4DA1-863C-67ED9DB96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211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41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519574-93F9-44DC-BADD-2C9610ED0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5" y="168260"/>
            <a:ext cx="6963406" cy="379791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37434C1-2F1F-47BD-A943-0B3EA5ABF97F}"/>
              </a:ext>
            </a:extLst>
          </p:cNvPr>
          <p:cNvSpPr txBox="1"/>
          <p:nvPr/>
        </p:nvSpPr>
        <p:spPr>
          <a:xfrm>
            <a:off x="2823882" y="6229079"/>
            <a:ext cx="739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1600" dirty="0"/>
          </a:p>
          <a:p>
            <a:pPr algn="ctr"/>
            <a:r>
              <a:rPr lang="cs-CZ" sz="1600" dirty="0"/>
              <a:t>Školení STRONG pro pedagogické pracovníky pod SOFA se Zdenkou </a:t>
            </a:r>
            <a:r>
              <a:rPr lang="cs-CZ" sz="1600" dirty="0" err="1"/>
              <a:t>Štefanidesovou</a:t>
            </a:r>
            <a:r>
              <a:rPr lang="cs-CZ" sz="1600" dirty="0"/>
              <a:t> </a:t>
            </a:r>
          </a:p>
        </p:txBody>
      </p:sp>
      <p:pic>
        <p:nvPicPr>
          <p:cNvPr id="5122" name="Picture 2" descr="Může jít o obrázek 11 lidem a people studying">
            <a:extLst>
              <a:ext uri="{FF2B5EF4-FFF2-40B4-BE49-F238E27FC236}">
                <a16:creationId xmlns:a16="http://schemas.microsoft.com/office/drawing/2014/main" id="{633EFB12-6AF8-40B5-9DDB-B25365C62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1"/>
          <a:stretch/>
        </p:blipFill>
        <p:spPr bwMode="auto">
          <a:xfrm>
            <a:off x="6190131" y="4090288"/>
            <a:ext cx="5589493" cy="230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4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F2C6B4-D4B4-4CB7-AF71-9D5F4BDEA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16" y="3159109"/>
            <a:ext cx="2509211" cy="35464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4E462A-37DB-4938-88EA-9B8ED0C13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486" y="73929"/>
            <a:ext cx="8043170" cy="5269036"/>
          </a:xfrm>
          <a:prstGeom prst="rect">
            <a:avLst/>
          </a:prstGeom>
        </p:spPr>
      </p:pic>
      <p:pic>
        <p:nvPicPr>
          <p:cNvPr id="6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A047A20D-D2C4-4F81-AD29-8F2F68810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211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CF4B6F3-1F18-4A4D-BF09-F9E51A11E0D7}"/>
              </a:ext>
            </a:extLst>
          </p:cNvPr>
          <p:cNvSpPr txBox="1"/>
          <p:nvPr/>
        </p:nvSpPr>
        <p:spPr>
          <a:xfrm>
            <a:off x="5411332" y="5566418"/>
            <a:ext cx="568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Beseda s policií ČR, cizineckou policií a psychology</a:t>
            </a:r>
          </a:p>
        </p:txBody>
      </p:sp>
    </p:spTree>
    <p:extLst>
      <p:ext uri="{BB962C8B-B14F-4D97-AF65-F5344CB8AC3E}">
        <p14:creationId xmlns:p14="http://schemas.microsoft.com/office/powerpoint/2010/main" val="1032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ůže jít o obrázek 7 lidí">
            <a:extLst>
              <a:ext uri="{FF2B5EF4-FFF2-40B4-BE49-F238E27FC236}">
                <a16:creationId xmlns:a16="http://schemas.microsoft.com/office/drawing/2014/main" id="{042AB646-A900-43E8-9F1B-C4D11C6B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69" y="170214"/>
            <a:ext cx="3917579" cy="27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610C48C-87A4-48BD-890F-22B88E4A8F16}"/>
              </a:ext>
            </a:extLst>
          </p:cNvPr>
          <p:cNvSpPr txBox="1"/>
          <p:nvPr/>
        </p:nvSpPr>
        <p:spPr>
          <a:xfrm>
            <a:off x="1452282" y="4697506"/>
            <a:ext cx="4993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Vitalij </a:t>
            </a:r>
            <a:r>
              <a:rPr lang="cs-CZ" dirty="0" err="1"/>
              <a:t>Usatyj</a:t>
            </a:r>
            <a:r>
              <a:rPr lang="cs-CZ" dirty="0"/>
              <a:t>, Chargé d'affaires, </a:t>
            </a:r>
            <a:r>
              <a:rPr lang="cs-CZ" dirty="0" err="1"/>
              <a:t>a.i</a:t>
            </a:r>
            <a:r>
              <a:rPr lang="cs-CZ" dirty="0"/>
              <a:t>., Velvyslanectví Ukrajiny v České republice – návštěva v Olivách</a:t>
            </a:r>
          </a:p>
        </p:txBody>
      </p:sp>
      <p:pic>
        <p:nvPicPr>
          <p:cNvPr id="2054" name="Picture 6" descr="Může jít o obrázek 9 lidem a textu">
            <a:extLst>
              <a:ext uri="{FF2B5EF4-FFF2-40B4-BE49-F238E27FC236}">
                <a16:creationId xmlns:a16="http://schemas.microsoft.com/office/drawing/2014/main" id="{4FA66F50-F564-445F-A4CF-AA2EE54C1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/>
          <a:stretch/>
        </p:blipFill>
        <p:spPr bwMode="auto">
          <a:xfrm>
            <a:off x="7906869" y="3092824"/>
            <a:ext cx="3917579" cy="363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ůže jít o obrázek 8 lidí">
            <a:extLst>
              <a:ext uri="{FF2B5EF4-FFF2-40B4-BE49-F238E27FC236}">
                <a16:creationId xmlns:a16="http://schemas.microsoft.com/office/drawing/2014/main" id="{13AED807-F91C-48A2-B3B5-71AB80FE0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8318" r="9394" b="10059"/>
          <a:stretch/>
        </p:blipFill>
        <p:spPr bwMode="auto">
          <a:xfrm>
            <a:off x="1012397" y="125506"/>
            <a:ext cx="6783067" cy="3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097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EB8857D-8D3D-4FCC-9FED-E88E7B16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515" y="0"/>
            <a:ext cx="4927485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D519C8-58AA-4EDD-8CD2-D310DAB9A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927485" cy="6858000"/>
          </a:xfrm>
          <a:prstGeom prst="rect">
            <a:avLst/>
          </a:prstGeom>
        </p:spPr>
      </p:pic>
      <p:pic>
        <p:nvPicPr>
          <p:cNvPr id="8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38F41164-00AF-4DBB-9F17-A38F3560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52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86EA63A-BCB3-4972-B8B5-4549140A4C40}"/>
              </a:ext>
            </a:extLst>
          </p:cNvPr>
          <p:cNvSpPr/>
          <p:nvPr/>
        </p:nvSpPr>
        <p:spPr>
          <a:xfrm>
            <a:off x="6302188" y="4114800"/>
            <a:ext cx="4455459" cy="5468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63598B8-45EA-49AC-96AB-636936A74797}"/>
              </a:ext>
            </a:extLst>
          </p:cNvPr>
          <p:cNvSpPr/>
          <p:nvPr/>
        </p:nvSpPr>
        <p:spPr>
          <a:xfrm>
            <a:off x="6302188" y="4455459"/>
            <a:ext cx="4589930" cy="22949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AB65C96-B992-46C1-8D94-86F6330C8C65}"/>
              </a:ext>
            </a:extLst>
          </p:cNvPr>
          <p:cNvSpPr txBox="1"/>
          <p:nvPr/>
        </p:nvSpPr>
        <p:spPr>
          <a:xfrm>
            <a:off x="6741460" y="5186972"/>
            <a:ext cx="416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Sousedské setkání - oslava dne nezávislosti Ukrajiny 24. srpna 2022</a:t>
            </a:r>
          </a:p>
        </p:txBody>
      </p:sp>
    </p:spTree>
    <p:extLst>
      <p:ext uri="{BB962C8B-B14F-4D97-AF65-F5344CB8AC3E}">
        <p14:creationId xmlns:p14="http://schemas.microsoft.com/office/powerpoint/2010/main" val="157153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B73AFC-F2EE-4C18-88EE-D0E4D5A7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63" y="151692"/>
            <a:ext cx="7876674" cy="590750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FB5DF8C-B7E8-4658-BA58-56D546727C18}"/>
              </a:ext>
            </a:extLst>
          </p:cNvPr>
          <p:cNvSpPr txBox="1"/>
          <p:nvPr/>
        </p:nvSpPr>
        <p:spPr>
          <a:xfrm>
            <a:off x="2707341" y="6167718"/>
            <a:ext cx="674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Den vzniku samostatného československého státu</a:t>
            </a:r>
          </a:p>
        </p:txBody>
      </p:sp>
      <p:pic>
        <p:nvPicPr>
          <p:cNvPr id="4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C4C4594C-AADF-4DDD-B7D4-6E185DDB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52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3DB304-008D-4412-99BD-5855330EB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727" y="475128"/>
            <a:ext cx="4385832" cy="61426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BD84D52-AC41-44A3-B9C7-CF0040091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881" y="432694"/>
            <a:ext cx="4328265" cy="6185057"/>
          </a:xfrm>
          <a:prstGeom prst="rect">
            <a:avLst/>
          </a:prstGeom>
        </p:spPr>
      </p:pic>
      <p:pic>
        <p:nvPicPr>
          <p:cNvPr id="7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3F767F1E-DC7D-499F-AAA4-816764FAA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440" y="5725334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5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3F4DD-A242-4ED3-BCAB-35D8D01CE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51435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51E255-6E9B-4903-BAD2-625E40DA1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22" y="119842"/>
            <a:ext cx="5565668" cy="41742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4D43A1A-ED55-49D9-8103-930C6C7ECAF5}"/>
              </a:ext>
            </a:extLst>
          </p:cNvPr>
          <p:cNvSpPr txBox="1"/>
          <p:nvPr/>
        </p:nvSpPr>
        <p:spPr>
          <a:xfrm>
            <a:off x="6302188" y="4679576"/>
            <a:ext cx="5396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Mikuláš na </a:t>
            </a:r>
            <a:r>
              <a:rPr lang="cs-CZ" dirty="0" err="1"/>
              <a:t>Olodvorku</a:t>
            </a:r>
            <a:r>
              <a:rPr lang="cs-CZ" dirty="0"/>
              <a:t> ve spolupráci s </a:t>
            </a:r>
          </a:p>
          <a:p>
            <a:pPr algn="ctr"/>
            <a:r>
              <a:rPr lang="cs-CZ" dirty="0"/>
              <a:t>Šimonem Pelikánem</a:t>
            </a:r>
          </a:p>
        </p:txBody>
      </p:sp>
      <p:pic>
        <p:nvPicPr>
          <p:cNvPr id="6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F1D9FFFC-52A6-4AF3-BEE6-09CAB309A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52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93E8C4-1F5A-4927-A66C-680024BC7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05" y="72543"/>
            <a:ext cx="2745117" cy="48759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6B8A7A-9C8C-4E6F-BF29-814638578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606" y="72543"/>
            <a:ext cx="4875975" cy="48759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8C10DD-61E2-4D60-9118-409DE90F9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239" y="72543"/>
            <a:ext cx="2746545" cy="48759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58F1766-F384-4B84-8357-6AF08615F7BC}"/>
              </a:ext>
            </a:extLst>
          </p:cNvPr>
          <p:cNvSpPr txBox="1"/>
          <p:nvPr/>
        </p:nvSpPr>
        <p:spPr>
          <a:xfrm>
            <a:off x="2725271" y="5172635"/>
            <a:ext cx="7539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Přípravy na předvánoční jarmark</a:t>
            </a:r>
          </a:p>
        </p:txBody>
      </p:sp>
      <p:pic>
        <p:nvPicPr>
          <p:cNvPr id="7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6738FE90-6B1D-4725-AF6A-8447584F4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52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4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C1EFC4-D333-488A-9636-62A8196C1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79" y="244257"/>
            <a:ext cx="5863862" cy="26387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8C16E8E-B569-4382-82E7-90D24D30F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79" y="3312458"/>
            <a:ext cx="5863862" cy="33012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BB07AB-8243-41C7-B6EB-E26978E65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424" y="297781"/>
            <a:ext cx="3546069" cy="62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428B1B6-AACC-4BB0-9D25-13BC5EE1A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094" y="203652"/>
            <a:ext cx="8489576" cy="6001658"/>
          </a:xfrm>
          <a:prstGeom prst="rect">
            <a:avLst/>
          </a:prstGeom>
        </p:spPr>
      </p:pic>
      <p:pic>
        <p:nvPicPr>
          <p:cNvPr id="6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983F5646-EAE7-490C-B9A2-75080AE4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212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7084577-111D-443D-8B1B-88F5FF4A1ECD}"/>
              </a:ext>
            </a:extLst>
          </p:cNvPr>
          <p:cNvSpPr txBox="1"/>
          <p:nvPr/>
        </p:nvSpPr>
        <p:spPr>
          <a:xfrm>
            <a:off x="2008094" y="6008017"/>
            <a:ext cx="796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ctr"/>
            <a:r>
              <a:rPr lang="cs-CZ" dirty="0"/>
              <a:t>Vánoce</a:t>
            </a:r>
          </a:p>
        </p:txBody>
      </p:sp>
    </p:spTree>
    <p:extLst>
      <p:ext uri="{BB962C8B-B14F-4D97-AF65-F5344CB8AC3E}">
        <p14:creationId xmlns:p14="http://schemas.microsoft.com/office/powerpoint/2010/main" val="2261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CE820D0-DCE9-4B31-90EE-4C6D5CFF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247" y="104757"/>
            <a:ext cx="7871012" cy="5903259"/>
          </a:xfrm>
          <a:prstGeom prst="rect">
            <a:avLst/>
          </a:prstGeom>
        </p:spPr>
      </p:pic>
      <p:pic>
        <p:nvPicPr>
          <p:cNvPr id="4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CD4FF225-4F2F-4F29-80A9-3B601016E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246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03533AF-A4BF-4A3B-BBFC-3017394F5E08}"/>
              </a:ext>
            </a:extLst>
          </p:cNvPr>
          <p:cNvSpPr txBox="1"/>
          <p:nvPr/>
        </p:nvSpPr>
        <p:spPr>
          <a:xfrm>
            <a:off x="2223247" y="6087035"/>
            <a:ext cx="778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r>
              <a:rPr lang="cs-CZ" dirty="0"/>
              <a:t>Komunitní centrum Člověka v tísni – fúze - zázemí pro setkávání a aktivity</a:t>
            </a:r>
          </a:p>
        </p:txBody>
      </p:sp>
    </p:spTree>
    <p:extLst>
      <p:ext uri="{BB962C8B-B14F-4D97-AF65-F5344CB8AC3E}">
        <p14:creationId xmlns:p14="http://schemas.microsoft.com/office/powerpoint/2010/main" val="4463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CC3792-A400-4119-B1F8-712E83909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58" y="0"/>
            <a:ext cx="4078455" cy="69053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42D626-78B5-4DA1-96E3-9E11600EA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0"/>
            <a:ext cx="3857625" cy="6858000"/>
          </a:xfrm>
          <a:prstGeom prst="rect">
            <a:avLst/>
          </a:prstGeom>
        </p:spPr>
      </p:pic>
      <p:pic>
        <p:nvPicPr>
          <p:cNvPr id="4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D57737D8-A628-4440-B637-1C58DE70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212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40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BF1E2E-BF8E-49D8-82C2-7AAE66E7F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4" y="129773"/>
            <a:ext cx="8739557" cy="6559785"/>
          </a:xfrm>
          <a:prstGeom prst="rect">
            <a:avLst/>
          </a:prstGeom>
        </p:spPr>
      </p:pic>
      <p:pic>
        <p:nvPicPr>
          <p:cNvPr id="4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AC8688FF-45E1-45B0-8BB1-B76A7378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212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AB6C3B2-1F87-456C-9DE7-9B6B171CD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299" y="240903"/>
            <a:ext cx="5726618" cy="6376193"/>
          </a:xfrm>
          <a:prstGeom prst="rect">
            <a:avLst/>
          </a:prstGeom>
        </p:spPr>
      </p:pic>
      <p:pic>
        <p:nvPicPr>
          <p:cNvPr id="4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25DDF059-B714-4F4B-B264-B40BC7D1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212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1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C88638F-686D-429A-B827-54D3E9476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741214-6DC1-46F9-8ACB-643D78A18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821" y="471913"/>
            <a:ext cx="2205904" cy="3921607"/>
          </a:xfrm>
          <a:prstGeom prst="rect">
            <a:avLst/>
          </a:prstGeom>
        </p:spPr>
      </p:pic>
      <p:pic>
        <p:nvPicPr>
          <p:cNvPr id="4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2CFFD586-7D87-425E-B2C3-285F8B3AA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212" y="6008017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Obdélník 9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cs-CZ"/>
          </a:p>
        </p:txBody>
      </p:sp>
      <p:sp>
        <p:nvSpPr>
          <p:cNvPr id="12" name="Volný tvar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270" y="1372847"/>
            <a:ext cx="4607859" cy="4223355"/>
          </a:xfrm>
          <a:prstGeom prst="rect">
            <a:avLst/>
          </a:prstGeom>
        </p:spPr>
      </p:pic>
      <p:pic>
        <p:nvPicPr>
          <p:cNvPr id="17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278225F1-50FB-4B8C-A8EB-2B8489413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79" y="4267660"/>
            <a:ext cx="2662545" cy="25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94" y="1802837"/>
            <a:ext cx="6186846" cy="239523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3365220-6A71-4BC8-B91B-B275A5416C83}"/>
              </a:ext>
            </a:extLst>
          </p:cNvPr>
          <p:cNvSpPr txBox="1"/>
          <p:nvPr/>
        </p:nvSpPr>
        <p:spPr>
          <a:xfrm>
            <a:off x="735106" y="541850"/>
            <a:ext cx="6441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Děkuji Vám za pozornost</a:t>
            </a:r>
          </a:p>
        </p:txBody>
      </p:sp>
    </p:spTree>
    <p:extLst>
      <p:ext uri="{BB962C8B-B14F-4D97-AF65-F5344CB8AC3E}">
        <p14:creationId xmlns:p14="http://schemas.microsoft.com/office/powerpoint/2010/main" val="39122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8622FF-AA7C-401F-B124-1022C03E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253" y="633027"/>
            <a:ext cx="3234784" cy="43130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C6078C-9EFB-42B2-ACF2-C9B4CD31E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66" y="1608304"/>
            <a:ext cx="6716243" cy="5041660"/>
          </a:xfrm>
          <a:prstGeom prst="rect">
            <a:avLst/>
          </a:prstGeom>
        </p:spPr>
      </p:pic>
      <p:pic>
        <p:nvPicPr>
          <p:cNvPr id="6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0E8A50A5-86D2-4944-8853-1BBBC233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753" y="5799981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9F4CA46-0286-426A-B9D7-11C4332406C7}"/>
              </a:ext>
            </a:extLst>
          </p:cNvPr>
          <p:cNvSpPr txBox="1"/>
          <p:nvPr/>
        </p:nvSpPr>
        <p:spPr>
          <a:xfrm>
            <a:off x="2129093" y="448361"/>
            <a:ext cx="462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Materiální pomoc od veřejnosti</a:t>
            </a:r>
          </a:p>
        </p:txBody>
      </p:sp>
    </p:spTree>
    <p:extLst>
      <p:ext uri="{BB962C8B-B14F-4D97-AF65-F5344CB8AC3E}">
        <p14:creationId xmlns:p14="http://schemas.microsoft.com/office/powerpoint/2010/main" val="40613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3570A4F-68F6-4B78-A436-680B1905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8" t="7712" r="3579" b="8366"/>
          <a:stretch/>
        </p:blipFill>
        <p:spPr>
          <a:xfrm>
            <a:off x="3218328" y="110280"/>
            <a:ext cx="6212447" cy="6173979"/>
          </a:xfrm>
          <a:prstGeom prst="rect">
            <a:avLst/>
          </a:prstGeom>
        </p:spPr>
      </p:pic>
      <p:pic>
        <p:nvPicPr>
          <p:cNvPr id="5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89B41D69-1461-4FA2-92F0-ED4E5103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317" y="5783900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5013B44-8339-4845-9C4A-4B729573BEB7}"/>
              </a:ext>
            </a:extLst>
          </p:cNvPr>
          <p:cNvSpPr txBox="1"/>
          <p:nvPr/>
        </p:nvSpPr>
        <p:spPr>
          <a:xfrm>
            <a:off x="5118847" y="6378388"/>
            <a:ext cx="267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Děti z MŠ Sokolská</a:t>
            </a:r>
          </a:p>
        </p:txBody>
      </p:sp>
    </p:spTree>
    <p:extLst>
      <p:ext uri="{BB962C8B-B14F-4D97-AF65-F5344CB8AC3E}">
        <p14:creationId xmlns:p14="http://schemas.microsoft.com/office/powerpoint/2010/main" val="14568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F07F9C5-E8E1-4159-BA78-2547182DE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27"/>
          <a:stretch/>
        </p:blipFill>
        <p:spPr>
          <a:xfrm>
            <a:off x="1069903" y="277907"/>
            <a:ext cx="4927485" cy="61497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64C3EC-A6E8-4093-BD9C-91A580519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30" t="48105" r="-1"/>
          <a:stretch/>
        </p:blipFill>
        <p:spPr>
          <a:xfrm>
            <a:off x="6526306" y="663381"/>
            <a:ext cx="4312023" cy="585750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3492949-9F9A-492F-A61D-332EFE0085A3}"/>
              </a:ext>
            </a:extLst>
          </p:cNvPr>
          <p:cNvSpPr txBox="1"/>
          <p:nvPr/>
        </p:nvSpPr>
        <p:spPr>
          <a:xfrm>
            <a:off x="6642848" y="206188"/>
            <a:ext cx="2321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Doprava materiální pomoci na Ukrajinu, zapůjčený sklad na vlakovém nádraží</a:t>
            </a:r>
          </a:p>
        </p:txBody>
      </p:sp>
      <p:pic>
        <p:nvPicPr>
          <p:cNvPr id="6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B08600B1-6AB8-4FA5-B43D-57D0D7AF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753" y="5799981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4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3D632C7-A52D-44E4-A513-0FD7E91B9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61" r="1687"/>
          <a:stretch/>
        </p:blipFill>
        <p:spPr>
          <a:xfrm>
            <a:off x="1286039" y="153250"/>
            <a:ext cx="6436320" cy="67414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825695-B828-45BC-86AB-E39D56FBC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810" y="1598349"/>
            <a:ext cx="3661301" cy="3661301"/>
          </a:xfrm>
          <a:prstGeom prst="rect">
            <a:avLst/>
          </a:prstGeom>
        </p:spPr>
      </p:pic>
      <p:pic>
        <p:nvPicPr>
          <p:cNvPr id="9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38EB82F2-BC84-4F4A-83A7-2C25654C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358" y="5911035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A7EEC25-994B-40FC-89F1-D4F19B3FAC8A}"/>
              </a:ext>
            </a:extLst>
          </p:cNvPr>
          <p:cNvSpPr/>
          <p:nvPr/>
        </p:nvSpPr>
        <p:spPr>
          <a:xfrm>
            <a:off x="5889813" y="304800"/>
            <a:ext cx="1649506" cy="30569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57456D8-D229-4373-9543-DA91617948A6}"/>
              </a:ext>
            </a:extLst>
          </p:cNvPr>
          <p:cNvSpPr/>
          <p:nvPr/>
        </p:nvSpPr>
        <p:spPr>
          <a:xfrm>
            <a:off x="3917576" y="3429000"/>
            <a:ext cx="3406589" cy="11161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DA877DA-0B0A-4B27-9CFD-FA80007C5239}"/>
              </a:ext>
            </a:extLst>
          </p:cNvPr>
          <p:cNvSpPr txBox="1"/>
          <p:nvPr/>
        </p:nvSpPr>
        <p:spPr>
          <a:xfrm>
            <a:off x="4043082" y="3281082"/>
            <a:ext cx="340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Sbírka lékárniček IFAK</a:t>
            </a:r>
          </a:p>
          <a:p>
            <a:endParaRPr lang="cs-CZ" dirty="0"/>
          </a:p>
          <a:p>
            <a:pPr algn="ctr"/>
            <a:r>
              <a:rPr lang="cs-CZ" dirty="0"/>
              <a:t>Spolupráce s </a:t>
            </a:r>
            <a:r>
              <a:rPr lang="cs-CZ" dirty="0" err="1"/>
              <a:t>Doniem</a:t>
            </a:r>
            <a:r>
              <a:rPr lang="cs-CZ" dirty="0"/>
              <a:t> a Radkem Kubíčkem </a:t>
            </a:r>
          </a:p>
        </p:txBody>
      </p:sp>
    </p:spTree>
    <p:extLst>
      <p:ext uri="{BB962C8B-B14F-4D97-AF65-F5344CB8AC3E}">
        <p14:creationId xmlns:p14="http://schemas.microsoft.com/office/powerpoint/2010/main" val="9716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C7F046-61CB-4082-B72F-9DB143C55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7"/>
          <a:stretch/>
        </p:blipFill>
        <p:spPr>
          <a:xfrm>
            <a:off x="3412622" y="23283"/>
            <a:ext cx="5366755" cy="68347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CF57B16-213B-4455-85D9-3AA9C5D06E46}"/>
              </a:ext>
            </a:extLst>
          </p:cNvPr>
          <p:cNvSpPr txBox="1"/>
          <p:nvPr/>
        </p:nvSpPr>
        <p:spPr>
          <a:xfrm>
            <a:off x="6463553" y="654424"/>
            <a:ext cx="4849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08CE04EA-B20A-4221-AC0C-38ECC4560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317" y="5909406"/>
            <a:ext cx="897794" cy="8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F30BD20-3883-4054-8A99-2489DFD4A5B5}"/>
              </a:ext>
            </a:extLst>
          </p:cNvPr>
          <p:cNvSpPr txBox="1"/>
          <p:nvPr/>
        </p:nvSpPr>
        <p:spPr>
          <a:xfrm>
            <a:off x="8884024" y="98611"/>
            <a:ext cx="294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Nové prostory – rekonstrukce a otevření skladu humanitární pomoci</a:t>
            </a:r>
          </a:p>
        </p:txBody>
      </p:sp>
    </p:spTree>
    <p:extLst>
      <p:ext uri="{BB962C8B-B14F-4D97-AF65-F5344CB8AC3E}">
        <p14:creationId xmlns:p14="http://schemas.microsoft.com/office/powerpoint/2010/main" val="9407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80E6F6-DBED-45E5-BD89-EDB580B5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3" y="939257"/>
            <a:ext cx="6959328" cy="52194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16A2DCC-7DF5-4ADC-9174-48C7341BE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073" y="464127"/>
            <a:ext cx="3394364" cy="4525819"/>
          </a:xfrm>
          <a:prstGeom prst="rect">
            <a:avLst/>
          </a:prstGeom>
        </p:spPr>
      </p:pic>
      <p:pic>
        <p:nvPicPr>
          <p:cNvPr id="8" name="Picture 8" descr="Může jít o obrázek text, kde se píše 4 RODINNÉ CENTRUM">
            <a:extLst>
              <a:ext uri="{FF2B5EF4-FFF2-40B4-BE49-F238E27FC236}">
                <a16:creationId xmlns:a16="http://schemas.microsoft.com/office/drawing/2014/main" id="{EC2DA019-97F5-43EA-BF5F-2E5B0F122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126" y="6051176"/>
            <a:ext cx="852207" cy="8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0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Znač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3B9E78-595F-41AA-B8FF-1657B24A64F3}">
  <ds:schemaRefs>
    <ds:schemaRef ds:uri="http://purl.org/dc/terms/"/>
    <ds:schemaRef ds:uri="16c05727-aa75-4e4a-9b5f-8a80a1165891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71af3243-3dd4-4a8d-8c0d-dd76da1f02a5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Dětská značka</Template>
  <TotalTime>0</TotalTime>
  <Words>278</Words>
  <Application>Microsoft Office PowerPoint</Application>
  <PresentationFormat>Širokoúhlá obrazovka</PresentationFormat>
  <Paragraphs>71</Paragraphs>
  <Slides>39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Gill Sans MT</vt:lpstr>
      <vt:lpstr>Impact</vt:lpstr>
      <vt:lpstr>Značka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2022-03-15T21:26:06Z</dcterms:created>
  <dcterms:modified xsi:type="dcterms:W3CDTF">2023-06-21T21:27:43Z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