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88" r:id="rId3"/>
    <p:sldId id="289" r:id="rId4"/>
    <p:sldId id="280" r:id="rId5"/>
    <p:sldId id="292" r:id="rId6"/>
    <p:sldId id="277" r:id="rId7"/>
    <p:sldId id="284" r:id="rId8"/>
    <p:sldId id="285" r:id="rId9"/>
    <p:sldId id="291" r:id="rId10"/>
    <p:sldId id="293" r:id="rId11"/>
    <p:sldId id="290" r:id="rId12"/>
    <p:sldId id="286" r:id="rId13"/>
    <p:sldId id="287" r:id="rId14"/>
    <p:sldId id="283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jNvL3PZ8iuG4ltBKwguSM+hx280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876" y="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9" Type="http://customschemas.google.com/relationships/presentationmetadata" Target="metadata"/><Relationship Id="rId3" Type="http://schemas.openxmlformats.org/officeDocument/2006/relationships/slide" Target="slides/slide2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9" name="Google Shape;89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9" name="Google Shape;27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115719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6" name="Google Shape;25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051888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6" name="Google Shape;25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24137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6" name="Google Shape;25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86593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4" name="Google Shape;304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5" name="Google Shape;305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14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9" name="Google Shape;27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22625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9" name="Google Shape;27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70875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9" name="Google Shape;27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9" name="Google Shape;27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54170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6" name="Google Shape;25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6" name="Google Shape;25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19167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6" name="Google Shape;25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42081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6" name="Google Shape;25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65453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Úvodní snímek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8"/>
          <p:cNvSpPr/>
          <p:nvPr/>
        </p:nvSpPr>
        <p:spPr>
          <a:xfrm>
            <a:off x="-1" y="0"/>
            <a:ext cx="12188826" cy="190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8"/>
          <p:cNvSpPr/>
          <p:nvPr/>
        </p:nvSpPr>
        <p:spPr>
          <a:xfrm>
            <a:off x="-1" y="5102352"/>
            <a:ext cx="12188826" cy="1755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8"/>
          <p:cNvSpPr txBox="1">
            <a:spLocks noGrp="1"/>
          </p:cNvSpPr>
          <p:nvPr>
            <p:ph type="ctrTitle"/>
          </p:nvPr>
        </p:nvSpPr>
        <p:spPr>
          <a:xfrm>
            <a:off x="1295400" y="2286000"/>
            <a:ext cx="9601200" cy="1517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8"/>
          <p:cNvSpPr txBox="1">
            <a:spLocks noGrp="1"/>
          </p:cNvSpPr>
          <p:nvPr>
            <p:ph type="subTitle" idx="1"/>
          </p:nvPr>
        </p:nvSpPr>
        <p:spPr>
          <a:xfrm>
            <a:off x="1295400" y="3959352"/>
            <a:ext cx="9601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000" cap="none"/>
            </a:lvl1pPr>
            <a:lvl2pPr lv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40"/>
              <a:buNone/>
              <a:defRPr sz="2800"/>
            </a:lvl2pPr>
            <a:lvl3pPr lvl="2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92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0"/>
          <p:cNvSpPr txBox="1"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0"/>
          <p:cNvSpPr txBox="1"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440"/>
              <a:buChar char="•"/>
              <a:defRPr/>
            </a:lvl1pPr>
            <a:lvl2pPr marL="914400" lvl="1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40"/>
              <a:buChar char="•"/>
              <a:defRPr/>
            </a:lvl2pPr>
            <a:lvl3pPr marL="1371600" lvl="2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40"/>
              <a:buChar char="•"/>
              <a:defRPr/>
            </a:lvl3pPr>
            <a:lvl4pPr marL="1828800" lvl="3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4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0"/>
          <p:cNvSpPr txBox="1">
            <a:spLocks noGrp="1"/>
          </p:cNvSpPr>
          <p:nvPr>
            <p:ph type="ftr" idx="11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0"/>
          <p:cNvSpPr txBox="1">
            <a:spLocks noGrp="1"/>
          </p:cNvSpPr>
          <p:nvPr>
            <p:ph type="dt" idx="10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0"/>
          <p:cNvSpPr txBox="1">
            <a:spLocks noGrp="1"/>
          </p:cNvSpPr>
          <p:nvPr>
            <p:ph type="sldNum" idx="12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1"/>
          <p:cNvSpPr txBox="1"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1"/>
          <p:cNvSpPr txBox="1">
            <a:spLocks noGrp="1"/>
          </p:cNvSpPr>
          <p:nvPr>
            <p:ph type="ftr" idx="11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1"/>
          <p:cNvSpPr txBox="1">
            <a:spLocks noGrp="1"/>
          </p:cNvSpPr>
          <p:nvPr>
            <p:ph type="dt" idx="10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1"/>
          <p:cNvSpPr txBox="1">
            <a:spLocks noGrp="1"/>
          </p:cNvSpPr>
          <p:nvPr>
            <p:ph type="sldNum" idx="12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Záhlaví oddílu" type="secHead">
  <p:cSld name="SECTION_HEAD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3"/>
          <p:cNvSpPr/>
          <p:nvPr/>
        </p:nvSpPr>
        <p:spPr>
          <a:xfrm>
            <a:off x="0" y="274320"/>
            <a:ext cx="12192000" cy="63093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33"/>
          <p:cNvSpPr txBox="1">
            <a:spLocks noGrp="1"/>
          </p:cNvSpPr>
          <p:nvPr>
            <p:ph type="title"/>
          </p:nvPr>
        </p:nvSpPr>
        <p:spPr>
          <a:xfrm>
            <a:off x="1295400" y="2130552"/>
            <a:ext cx="9601200" cy="2359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2D2D"/>
              </a:buClr>
              <a:buSzPts val="5400"/>
              <a:buNone/>
              <a:defRPr sz="5400" b="0">
                <a:solidFill>
                  <a:srgbClr val="282D2D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3"/>
          <p:cNvSpPr txBox="1">
            <a:spLocks noGrp="1"/>
          </p:cNvSpPr>
          <p:nvPr>
            <p:ph type="body" idx="1"/>
          </p:nvPr>
        </p:nvSpPr>
        <p:spPr>
          <a:xfrm>
            <a:off x="1295400" y="4572000"/>
            <a:ext cx="9601200" cy="841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2D2D"/>
              </a:buClr>
              <a:buSzPts val="1600"/>
              <a:buNone/>
              <a:defRPr sz="2000" cap="none">
                <a:solidFill>
                  <a:srgbClr val="282D2D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3"/>
          <p:cNvSpPr txBox="1">
            <a:spLocks noGrp="1"/>
          </p:cNvSpPr>
          <p:nvPr>
            <p:ph type="ftr" idx="11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3"/>
          <p:cNvSpPr txBox="1">
            <a:spLocks noGrp="1"/>
          </p:cNvSpPr>
          <p:nvPr>
            <p:ph type="dt" idx="10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3"/>
          <p:cNvSpPr txBox="1">
            <a:spLocks noGrp="1"/>
          </p:cNvSpPr>
          <p:nvPr>
            <p:ph type="sldNum" idx="12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>
  <p:cSld name="Porovnání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4"/>
          <p:cNvSpPr txBox="1"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4"/>
          <p:cNvSpPr txBox="1"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000" b="0" cap="none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4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8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8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34"/>
          <p:cNvSpPr txBox="1">
            <a:spLocks noGrp="1"/>
          </p:cNvSpPr>
          <p:nvPr>
            <p:ph type="body" idx="2"/>
          </p:nvPr>
        </p:nvSpPr>
        <p:spPr>
          <a:xfrm>
            <a:off x="1341120" y="2740732"/>
            <a:ext cx="4572000" cy="3288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440"/>
              <a:buChar char="•"/>
              <a:defRPr sz="1800"/>
            </a:lvl1pPr>
            <a:lvl2pPr marL="914400" lvl="1" indent="-30988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80"/>
              <a:buChar char="•"/>
              <a:defRPr sz="1600"/>
            </a:lvl2pPr>
            <a:lvl3pPr marL="1371600" lvl="2" indent="-29971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20"/>
              <a:buChar char="•"/>
              <a:defRPr sz="1400"/>
            </a:lvl3pPr>
            <a:lvl4pPr marL="1828800" lvl="3" indent="-28956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60"/>
              <a:buChar char="•"/>
              <a:defRPr sz="1200"/>
            </a:lvl4pPr>
            <a:lvl5pPr marL="2286000" lvl="4" indent="-28956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60"/>
              <a:buChar char="•"/>
              <a:defRPr sz="1200"/>
            </a:lvl5pPr>
            <a:lvl6pPr marL="2743200" lvl="5" indent="-30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/>
            </a:lvl6pPr>
            <a:lvl7pPr marL="3200400" lvl="6" indent="-30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/>
            </a:lvl7pPr>
            <a:lvl8pPr marL="3657600" lvl="7" indent="-30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/>
            </a:lvl8pPr>
            <a:lvl9pPr marL="4114800" lvl="8" indent="-30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55" name="Google Shape;55;p34"/>
          <p:cNvSpPr txBox="1">
            <a:spLocks noGrp="1"/>
          </p:cNvSpPr>
          <p:nvPr>
            <p:ph type="body" idx="3"/>
          </p:nvPr>
        </p:nvSpPr>
        <p:spPr>
          <a:xfrm>
            <a:off x="6278880" y="1837464"/>
            <a:ext cx="4572000" cy="766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000" b="0" cap="none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4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8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8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34"/>
          <p:cNvSpPr txBox="1">
            <a:spLocks noGrp="1"/>
          </p:cNvSpPr>
          <p:nvPr>
            <p:ph type="body" idx="4"/>
          </p:nvPr>
        </p:nvSpPr>
        <p:spPr>
          <a:xfrm>
            <a:off x="6278880" y="2740732"/>
            <a:ext cx="4572000" cy="3288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440"/>
              <a:buChar char="•"/>
              <a:defRPr sz="1800"/>
            </a:lvl1pPr>
            <a:lvl2pPr marL="914400" lvl="1" indent="-30988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80"/>
              <a:buChar char="•"/>
              <a:defRPr sz="1600"/>
            </a:lvl2pPr>
            <a:lvl3pPr marL="1371600" lvl="2" indent="-29971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20"/>
              <a:buChar char="•"/>
              <a:defRPr sz="1400"/>
            </a:lvl3pPr>
            <a:lvl4pPr marL="1828800" lvl="3" indent="-28956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60"/>
              <a:buChar char="•"/>
              <a:defRPr sz="1200"/>
            </a:lvl4pPr>
            <a:lvl5pPr marL="2286000" lvl="4" indent="-28956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60"/>
              <a:buChar char="•"/>
              <a:defRPr sz="1200"/>
            </a:lvl5pPr>
            <a:lvl6pPr marL="2743200" lvl="5" indent="-30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/>
            </a:lvl6pPr>
            <a:lvl7pPr marL="3200400" lvl="6" indent="-30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/>
            </a:lvl7pPr>
            <a:lvl8pPr marL="3657600" lvl="7" indent="-30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/>
            </a:lvl8pPr>
            <a:lvl9pPr marL="4114800" lvl="8" indent="-30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57" name="Google Shape;57;p34"/>
          <p:cNvSpPr txBox="1">
            <a:spLocks noGrp="1"/>
          </p:cNvSpPr>
          <p:nvPr>
            <p:ph type="ftr" idx="11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4"/>
          <p:cNvSpPr txBox="1">
            <a:spLocks noGrp="1"/>
          </p:cNvSpPr>
          <p:nvPr>
            <p:ph type="dt" idx="10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4"/>
          <p:cNvSpPr txBox="1">
            <a:spLocks noGrp="1"/>
          </p:cNvSpPr>
          <p:nvPr>
            <p:ph type="sldNum" idx="12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5"/>
          <p:cNvSpPr txBox="1"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 sz="3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5"/>
          <p:cNvSpPr txBox="1">
            <a:spLocks noGrp="1"/>
          </p:cNvSpPr>
          <p:nvPr>
            <p:ph type="body" idx="1"/>
          </p:nvPr>
        </p:nvSpPr>
        <p:spPr>
          <a:xfrm>
            <a:off x="457200" y="758952"/>
            <a:ext cx="6629400" cy="5330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2000"/>
            </a:lvl1pPr>
            <a:lvl2pPr marL="914400" lvl="1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40"/>
              <a:buChar char="•"/>
              <a:defRPr sz="1800"/>
            </a:lvl2pPr>
            <a:lvl3pPr marL="1371600" lvl="2" indent="-30988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80"/>
              <a:buChar char="•"/>
              <a:defRPr sz="1600"/>
            </a:lvl3pPr>
            <a:lvl4pPr marL="1828800" lvl="3" indent="-29971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20"/>
              <a:buChar char="•"/>
              <a:defRPr sz="1400"/>
            </a:lvl4pPr>
            <a:lvl5pPr marL="2286000" lvl="4" indent="-29972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20"/>
              <a:buChar char="•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/>
            </a:lvl9pPr>
          </a:lstStyle>
          <a:p>
            <a:endParaRPr/>
          </a:p>
        </p:txBody>
      </p:sp>
      <p:sp>
        <p:nvSpPr>
          <p:cNvPr id="63" name="Google Shape;63;p35"/>
          <p:cNvSpPr txBox="1">
            <a:spLocks noGrp="1"/>
          </p:cNvSpPr>
          <p:nvPr>
            <p:ph type="body" idx="2"/>
          </p:nvPr>
        </p:nvSpPr>
        <p:spPr>
          <a:xfrm>
            <a:off x="7470648" y="4361688"/>
            <a:ext cx="4206240" cy="1728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8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6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72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72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35"/>
          <p:cNvSpPr txBox="1">
            <a:spLocks noGrp="1"/>
          </p:cNvSpPr>
          <p:nvPr>
            <p:ph type="ftr" idx="11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5"/>
          <p:cNvSpPr txBox="1">
            <a:spLocks noGrp="1"/>
          </p:cNvSpPr>
          <p:nvPr>
            <p:ph type="dt" idx="10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5"/>
          <p:cNvSpPr txBox="1">
            <a:spLocks noGrp="1"/>
          </p:cNvSpPr>
          <p:nvPr>
            <p:ph type="sldNum" idx="12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6"/>
          <p:cNvSpPr txBox="1"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 sz="3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6" descr="Prázdný zástupný symbol pro přidání obrázku Klikněte na zástupný symbol a vyberte obrázek, který chcete přidat."/>
          <p:cNvSpPr>
            <a:spLocks noGrp="1"/>
          </p:cNvSpPr>
          <p:nvPr>
            <p:ph type="pic" idx="2"/>
          </p:nvPr>
        </p:nvSpPr>
        <p:spPr>
          <a:xfrm>
            <a:off x="301752" y="502920"/>
            <a:ext cx="6702552" cy="5843016"/>
          </a:xfrm>
          <a:prstGeom prst="rect">
            <a:avLst/>
          </a:prstGeom>
          <a:solidFill>
            <a:srgbClr val="ABE2E4"/>
          </a:solidFill>
          <a:ln>
            <a:noFill/>
          </a:ln>
        </p:spPr>
      </p:sp>
      <p:sp>
        <p:nvSpPr>
          <p:cNvPr id="70" name="Google Shape;70;p36"/>
          <p:cNvSpPr txBox="1">
            <a:spLocks noGrp="1"/>
          </p:cNvSpPr>
          <p:nvPr>
            <p:ph type="body" idx="1"/>
          </p:nvPr>
        </p:nvSpPr>
        <p:spPr>
          <a:xfrm>
            <a:off x="7470648" y="4361688"/>
            <a:ext cx="4206240" cy="1728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8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6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72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72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36"/>
          <p:cNvSpPr txBox="1">
            <a:spLocks noGrp="1"/>
          </p:cNvSpPr>
          <p:nvPr>
            <p:ph type="ftr" idx="11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6"/>
          <p:cNvSpPr txBox="1">
            <a:spLocks noGrp="1"/>
          </p:cNvSpPr>
          <p:nvPr>
            <p:ph type="dt" idx="10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6"/>
          <p:cNvSpPr txBox="1">
            <a:spLocks noGrp="1"/>
          </p:cNvSpPr>
          <p:nvPr>
            <p:ph type="sldNum" idx="12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7"/>
          <p:cNvSpPr txBox="1"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7"/>
          <p:cNvSpPr txBox="1">
            <a:spLocks noGrp="1"/>
          </p:cNvSpPr>
          <p:nvPr>
            <p:ph type="body" idx="1"/>
          </p:nvPr>
        </p:nvSpPr>
        <p:spPr>
          <a:xfrm rot="5400000">
            <a:off x="4032187" y="-789115"/>
            <a:ext cx="4127627" cy="9509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440"/>
              <a:buChar char="•"/>
              <a:defRPr/>
            </a:lvl1pPr>
            <a:lvl2pPr marL="914400" lvl="1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40"/>
              <a:buChar char="•"/>
              <a:defRPr/>
            </a:lvl2pPr>
            <a:lvl3pPr marL="1371600" lvl="2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40"/>
              <a:buChar char="•"/>
              <a:defRPr/>
            </a:lvl3pPr>
            <a:lvl4pPr marL="1828800" lvl="3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4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7"/>
          <p:cNvSpPr txBox="1">
            <a:spLocks noGrp="1"/>
          </p:cNvSpPr>
          <p:nvPr>
            <p:ph type="ftr" idx="11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7"/>
          <p:cNvSpPr txBox="1">
            <a:spLocks noGrp="1"/>
          </p:cNvSpPr>
          <p:nvPr>
            <p:ph type="dt" idx="10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7"/>
          <p:cNvSpPr txBox="1">
            <a:spLocks noGrp="1"/>
          </p:cNvSpPr>
          <p:nvPr>
            <p:ph type="sldNum" idx="12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8"/>
          <p:cNvSpPr txBox="1">
            <a:spLocks noGrp="1"/>
          </p:cNvSpPr>
          <p:nvPr>
            <p:ph type="title"/>
          </p:nvPr>
        </p:nvSpPr>
        <p:spPr>
          <a:xfrm rot="5400000">
            <a:off x="7090569" y="1908969"/>
            <a:ext cx="5897562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8"/>
          <p:cNvSpPr txBox="1">
            <a:spLocks noGrp="1"/>
          </p:cNvSpPr>
          <p:nvPr>
            <p:ph type="body" idx="1"/>
          </p:nvPr>
        </p:nvSpPr>
        <p:spPr>
          <a:xfrm rot="5400000">
            <a:off x="1756569" y="-643731"/>
            <a:ext cx="5897562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440"/>
              <a:buChar char="•"/>
              <a:defRPr/>
            </a:lvl1pPr>
            <a:lvl2pPr marL="914400" lvl="1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40"/>
              <a:buChar char="•"/>
              <a:defRPr/>
            </a:lvl2pPr>
            <a:lvl3pPr marL="1371600" lvl="2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40"/>
              <a:buChar char="•"/>
              <a:defRPr/>
            </a:lvl3pPr>
            <a:lvl4pPr marL="1828800" lvl="3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4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8"/>
          <p:cNvSpPr txBox="1">
            <a:spLocks noGrp="1"/>
          </p:cNvSpPr>
          <p:nvPr>
            <p:ph type="ftr" idx="11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8"/>
          <p:cNvSpPr txBox="1">
            <a:spLocks noGrp="1"/>
          </p:cNvSpPr>
          <p:nvPr>
            <p:ph type="dt" idx="10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8"/>
          <p:cNvSpPr txBox="1">
            <a:spLocks noGrp="1"/>
          </p:cNvSpPr>
          <p:nvPr>
            <p:ph type="sldNum" idx="12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7"/>
          <p:cNvSpPr/>
          <p:nvPr/>
        </p:nvSpPr>
        <p:spPr>
          <a:xfrm>
            <a:off x="0" y="6583680"/>
            <a:ext cx="12188826" cy="274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7"/>
          <p:cNvSpPr txBox="1"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7"/>
          <p:cNvSpPr txBox="1"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02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00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988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9719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972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7"/>
          <p:cNvSpPr txBox="1">
            <a:spLocks noGrp="1"/>
          </p:cNvSpPr>
          <p:nvPr>
            <p:ph type="ftr" idx="11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7"/>
          <p:cNvSpPr txBox="1">
            <a:spLocks noGrp="1"/>
          </p:cNvSpPr>
          <p:nvPr>
            <p:ph type="dt" idx="10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7"/>
          <p:cNvSpPr txBox="1">
            <a:spLocks noGrp="1"/>
          </p:cNvSpPr>
          <p:nvPr>
            <p:ph type="sldNum" idx="12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282D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>
            <a:spLocks noGrp="1"/>
          </p:cNvSpPr>
          <p:nvPr>
            <p:ph type="ctrTitle"/>
          </p:nvPr>
        </p:nvSpPr>
        <p:spPr>
          <a:xfrm>
            <a:off x="-262475" y="1906476"/>
            <a:ext cx="9273900" cy="13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rPr lang="cs-CZ" sz="5800"/>
              <a:t>Jdeme Autistům Naproti z.s.</a:t>
            </a:r>
            <a:endParaRPr sz="5800"/>
          </a:p>
        </p:txBody>
      </p:sp>
      <p:sp>
        <p:nvSpPr>
          <p:cNvPr id="92" name="Google Shape;92;p1"/>
          <p:cNvSpPr txBox="1">
            <a:spLocks noGrp="1"/>
          </p:cNvSpPr>
          <p:nvPr>
            <p:ph type="subTitle" idx="1"/>
          </p:nvPr>
        </p:nvSpPr>
        <p:spPr>
          <a:xfrm>
            <a:off x="1799771" y="3428999"/>
            <a:ext cx="6836229" cy="9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20"/>
              <a:buNone/>
            </a:pPr>
            <a:r>
              <a:rPr lang="cs-CZ" sz="3700" dirty="0"/>
              <a:t>Mgr. Markéta </a:t>
            </a:r>
            <a:r>
              <a:rPr lang="cs-CZ" sz="3700" dirty="0" err="1"/>
              <a:t>Jandeková</a:t>
            </a:r>
            <a:endParaRPr sz="3700" dirty="0"/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10175" y="3403853"/>
            <a:ext cx="2239526" cy="15118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2"/>
          <p:cNvSpPr txBox="1">
            <a:spLocks noGrp="1"/>
          </p:cNvSpPr>
          <p:nvPr>
            <p:ph type="title"/>
          </p:nvPr>
        </p:nvSpPr>
        <p:spPr>
          <a:xfrm>
            <a:off x="1341120" y="467360"/>
            <a:ext cx="9509760" cy="838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>
              <a:buSzPts val="4400"/>
            </a:pPr>
            <a:r>
              <a:rPr lang="cs-CZ" sz="4400" dirty="0"/>
              <a:t>Cvičná zubní </a:t>
            </a:r>
            <a:r>
              <a:rPr lang="cs-CZ" sz="4400" dirty="0"/>
              <a:t>ordinace </a:t>
            </a:r>
            <a:r>
              <a:rPr lang="cs-CZ" sz="4400" dirty="0" smtClean="0"/>
              <a:t>- </a:t>
            </a:r>
            <a:r>
              <a:rPr lang="cs-CZ" sz="3200" dirty="0" smtClean="0"/>
              <a:t>nácviky </a:t>
            </a:r>
            <a:r>
              <a:rPr lang="cs-CZ" sz="3200" dirty="0"/>
              <a:t>s dětmi</a:t>
            </a:r>
            <a:endParaRPr sz="3200" dirty="0"/>
          </a:p>
        </p:txBody>
      </p:sp>
      <p:sp>
        <p:nvSpPr>
          <p:cNvPr id="282" name="Google Shape;282;p22"/>
          <p:cNvSpPr txBox="1">
            <a:spLocks noGrp="1"/>
          </p:cNvSpPr>
          <p:nvPr>
            <p:ph type="body" idx="1"/>
          </p:nvPr>
        </p:nvSpPr>
        <p:spPr>
          <a:xfrm>
            <a:off x="1341120" y="1586205"/>
            <a:ext cx="9509760" cy="3438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cs-CZ" sz="2400" dirty="0" smtClean="0"/>
              <a:t>využívají</a:t>
            </a:r>
            <a:r>
              <a:rPr lang="cs-CZ" sz="2400" dirty="0"/>
              <a:t>  klienti našich sociálních </a:t>
            </a:r>
            <a:r>
              <a:rPr lang="cs-CZ" sz="2400" dirty="0" smtClean="0"/>
              <a:t>služeb</a:t>
            </a:r>
            <a:endParaRPr lang="cs-CZ" sz="2400" dirty="0"/>
          </a:p>
          <a:p>
            <a:r>
              <a:rPr lang="cs-CZ" sz="2400" dirty="0" smtClean="0"/>
              <a:t>prostor </a:t>
            </a:r>
            <a:r>
              <a:rPr lang="cs-CZ" sz="2400" dirty="0"/>
              <a:t>pro adaptaci dítěte s PAS</a:t>
            </a:r>
          </a:p>
          <a:p>
            <a:r>
              <a:rPr lang="cs-CZ" sz="2400" dirty="0" smtClean="0"/>
              <a:t>autentické vybavení</a:t>
            </a:r>
            <a:endParaRPr lang="cs-CZ" sz="2400" dirty="0"/>
          </a:p>
          <a:p>
            <a:r>
              <a:rPr lang="cs-CZ" sz="2400" dirty="0" smtClean="0"/>
              <a:t>senzorické pomůcky</a:t>
            </a:r>
          </a:p>
          <a:p>
            <a:r>
              <a:rPr lang="cs-CZ" sz="2400" dirty="0" smtClean="0"/>
              <a:t>edukace rodičů v oblasti ústního zdraví a péče</a:t>
            </a:r>
            <a:endParaRPr lang="cs-CZ" sz="2400" dirty="0"/>
          </a:p>
          <a:p>
            <a:pPr marL="4572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560"/>
              <a:buNone/>
            </a:pPr>
            <a:endParaRPr lang="cs-CZ" sz="2800" dirty="0" smtClean="0"/>
          </a:p>
        </p:txBody>
      </p:sp>
      <p:pic>
        <p:nvPicPr>
          <p:cNvPr id="283" name="Google Shape;283;p2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49982" y="5024443"/>
            <a:ext cx="1880253" cy="1269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22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6834" y="5454102"/>
            <a:ext cx="1842916" cy="993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22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1120" y="5561972"/>
            <a:ext cx="1808018" cy="788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22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49274" y="5123402"/>
            <a:ext cx="1401184" cy="13244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709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8"/>
          <p:cNvSpPr txBox="1">
            <a:spLocks noGrp="1"/>
          </p:cNvSpPr>
          <p:nvPr>
            <p:ph type="title"/>
          </p:nvPr>
        </p:nvSpPr>
        <p:spPr>
          <a:xfrm>
            <a:off x="563171" y="335903"/>
            <a:ext cx="5912274" cy="1194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</a:pPr>
            <a:r>
              <a:rPr lang="cs-CZ" sz="4800" dirty="0"/>
              <a:t>Cvičná zubní </a:t>
            </a:r>
            <a:r>
              <a:rPr lang="cs-CZ" sz="4800" dirty="0" smtClean="0"/>
              <a:t>ordinace </a:t>
            </a:r>
            <a:r>
              <a:rPr lang="cs-CZ" sz="3200" dirty="0"/>
              <a:t/>
            </a:r>
            <a:br>
              <a:rPr lang="cs-CZ" sz="3200" dirty="0"/>
            </a:br>
            <a:r>
              <a:rPr lang="cs-CZ" sz="3200" dirty="0" smtClean="0"/>
              <a:t>nácviky s dětmi</a:t>
            </a:r>
            <a:endParaRPr sz="3200" dirty="0"/>
          </a:p>
        </p:txBody>
      </p:sp>
      <p:pic>
        <p:nvPicPr>
          <p:cNvPr id="259" name="Google Shape;259;p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69327" y="5071742"/>
            <a:ext cx="1880253" cy="1269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5445" y="763348"/>
            <a:ext cx="5374135" cy="402863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171" y="1722369"/>
            <a:ext cx="5912274" cy="443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55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8"/>
          <p:cNvSpPr txBox="1">
            <a:spLocks noGrp="1"/>
          </p:cNvSpPr>
          <p:nvPr>
            <p:ph type="title"/>
          </p:nvPr>
        </p:nvSpPr>
        <p:spPr>
          <a:xfrm>
            <a:off x="8278195" y="690465"/>
            <a:ext cx="3355853" cy="2537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</a:pPr>
            <a:r>
              <a:rPr lang="cs-CZ" sz="4800" dirty="0"/>
              <a:t>Cvičná zubní </a:t>
            </a:r>
            <a:r>
              <a:rPr lang="cs-CZ" sz="4800" dirty="0" smtClean="0"/>
              <a:t>ordinace </a:t>
            </a:r>
            <a:r>
              <a:rPr lang="cs-CZ" sz="3200" dirty="0"/>
              <a:t/>
            </a:r>
            <a:br>
              <a:rPr lang="cs-CZ" sz="3200" dirty="0"/>
            </a:b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kurz pro tým  </a:t>
            </a:r>
            <a:endParaRPr sz="3200" dirty="0"/>
          </a:p>
        </p:txBody>
      </p:sp>
      <p:pic>
        <p:nvPicPr>
          <p:cNvPr id="259" name="Google Shape;259;p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69327" y="5071742"/>
            <a:ext cx="1880253" cy="1269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612" y="891248"/>
            <a:ext cx="6884086" cy="515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15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69327" y="5071742"/>
            <a:ext cx="1880253" cy="1269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995" y="570364"/>
            <a:ext cx="7748782" cy="547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25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6"/>
          <p:cNvSpPr txBox="1">
            <a:spLocks noGrp="1"/>
          </p:cNvSpPr>
          <p:nvPr>
            <p:ph type="ctrTitle"/>
          </p:nvPr>
        </p:nvSpPr>
        <p:spPr>
          <a:xfrm>
            <a:off x="-971642" y="2438401"/>
            <a:ext cx="9601200" cy="1517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rPr lang="cs-CZ"/>
              <a:t>www.jan-olomouc.cz</a:t>
            </a:r>
            <a:endParaRPr/>
          </a:p>
        </p:txBody>
      </p:sp>
      <p:pic>
        <p:nvPicPr>
          <p:cNvPr id="308" name="Google Shape;308;p26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29558" y="2438401"/>
            <a:ext cx="2921194" cy="197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2"/>
          <p:cNvSpPr txBox="1">
            <a:spLocks noGrp="1"/>
          </p:cNvSpPr>
          <p:nvPr>
            <p:ph type="title"/>
          </p:nvPr>
        </p:nvSpPr>
        <p:spPr>
          <a:xfrm>
            <a:off x="1048761" y="467360"/>
            <a:ext cx="9802119" cy="838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>
              <a:buSzPts val="4400"/>
            </a:pPr>
            <a:r>
              <a:rPr lang="cs-CZ" sz="4400" dirty="0" smtClean="0"/>
              <a:t>Jdeme Autistům Naproti </a:t>
            </a:r>
            <a:r>
              <a:rPr lang="cs-CZ" sz="4400" dirty="0" err="1" smtClean="0"/>
              <a:t>z.s</a:t>
            </a:r>
            <a:r>
              <a:rPr lang="cs-CZ" sz="4400" dirty="0" smtClean="0"/>
              <a:t>.</a:t>
            </a:r>
            <a:endParaRPr sz="4400" dirty="0"/>
          </a:p>
        </p:txBody>
      </p:sp>
      <p:sp>
        <p:nvSpPr>
          <p:cNvPr id="282" name="Google Shape;282;p22"/>
          <p:cNvSpPr txBox="1">
            <a:spLocks noGrp="1"/>
          </p:cNvSpPr>
          <p:nvPr>
            <p:ph type="body" idx="1"/>
          </p:nvPr>
        </p:nvSpPr>
        <p:spPr>
          <a:xfrm>
            <a:off x="1048761" y="1682168"/>
            <a:ext cx="8472611" cy="428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cs-CZ" sz="2800" dirty="0" smtClean="0"/>
              <a:t>20 </a:t>
            </a:r>
            <a:r>
              <a:rPr lang="cs-CZ" sz="2800" dirty="0"/>
              <a:t>let působení ve prospěch občanů s PAS</a:t>
            </a:r>
          </a:p>
          <a:p>
            <a:r>
              <a:rPr lang="cs-CZ" sz="2800" dirty="0" smtClean="0"/>
              <a:t>registrované </a:t>
            </a:r>
            <a:r>
              <a:rPr lang="cs-CZ" sz="2800" dirty="0"/>
              <a:t>služby: </a:t>
            </a:r>
            <a:endParaRPr lang="cs-CZ" sz="2800" dirty="0" smtClean="0"/>
          </a:p>
          <a:p>
            <a:r>
              <a:rPr lang="cs-CZ" sz="2800" dirty="0" smtClean="0"/>
              <a:t>raná </a:t>
            </a:r>
            <a:r>
              <a:rPr lang="cs-CZ" sz="2800" dirty="0"/>
              <a:t>péče</a:t>
            </a:r>
          </a:p>
          <a:p>
            <a:r>
              <a:rPr lang="cs-CZ" sz="2800" dirty="0" smtClean="0"/>
              <a:t>sociální </a:t>
            </a:r>
            <a:r>
              <a:rPr lang="cs-CZ" sz="2800" dirty="0"/>
              <a:t>rehabilitace</a:t>
            </a:r>
          </a:p>
          <a:p>
            <a:pPr marL="137160" indent="0">
              <a:buNone/>
            </a:pPr>
            <a:endParaRPr lang="cs-CZ" sz="2400" dirty="0"/>
          </a:p>
        </p:txBody>
      </p:sp>
      <p:pic>
        <p:nvPicPr>
          <p:cNvPr id="283" name="Google Shape;283;p2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49982" y="5024443"/>
            <a:ext cx="1880253" cy="1269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453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2"/>
          <p:cNvSpPr txBox="1">
            <a:spLocks noGrp="1"/>
          </p:cNvSpPr>
          <p:nvPr>
            <p:ph type="title"/>
          </p:nvPr>
        </p:nvSpPr>
        <p:spPr>
          <a:xfrm>
            <a:off x="1156996" y="467360"/>
            <a:ext cx="9693884" cy="838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>
              <a:buSzPts val="4400"/>
            </a:pPr>
            <a:r>
              <a:rPr lang="cs-CZ" sz="4400" dirty="0" smtClean="0"/>
              <a:t>Spolupráce</a:t>
            </a:r>
            <a:endParaRPr sz="4400" dirty="0"/>
          </a:p>
        </p:txBody>
      </p:sp>
      <p:sp>
        <p:nvSpPr>
          <p:cNvPr id="282" name="Google Shape;282;p22"/>
          <p:cNvSpPr txBox="1">
            <a:spLocks noGrp="1"/>
          </p:cNvSpPr>
          <p:nvPr>
            <p:ph type="body" idx="1"/>
          </p:nvPr>
        </p:nvSpPr>
        <p:spPr>
          <a:xfrm>
            <a:off x="1005218" y="1474236"/>
            <a:ext cx="8632268" cy="4418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cs-CZ" sz="2400" dirty="0"/>
              <a:t>Nutnost propojovat sociální služby a zdravotnictví</a:t>
            </a:r>
          </a:p>
          <a:p>
            <a:r>
              <a:rPr lang="cs-CZ" sz="2400" dirty="0" smtClean="0"/>
              <a:t>Vliv </a:t>
            </a:r>
            <a:r>
              <a:rPr lang="cs-CZ" sz="2400" dirty="0"/>
              <a:t>bolesti na pohodu/nepohodu klienta</a:t>
            </a:r>
          </a:p>
          <a:p>
            <a:r>
              <a:rPr lang="cs-CZ" sz="2400" dirty="0" smtClean="0"/>
              <a:t>Pozorování </a:t>
            </a:r>
            <a:r>
              <a:rPr lang="cs-CZ" sz="2400" dirty="0"/>
              <a:t>změny chování zvláště u neverbálních </a:t>
            </a:r>
            <a:r>
              <a:rPr lang="cs-CZ" sz="2400" dirty="0" smtClean="0"/>
              <a:t>klientů</a:t>
            </a:r>
          </a:p>
          <a:p>
            <a:r>
              <a:rPr lang="cs-CZ" sz="2400" dirty="0"/>
              <a:t>Identifikování </a:t>
            </a:r>
            <a:r>
              <a:rPr lang="cs-CZ" sz="2400" dirty="0" smtClean="0"/>
              <a:t>problémů</a:t>
            </a:r>
            <a:endParaRPr lang="cs-CZ" sz="2400" dirty="0"/>
          </a:p>
          <a:p>
            <a:r>
              <a:rPr lang="cs-CZ" sz="2400" dirty="0"/>
              <a:t>V prosinci 2018 publikoval tým Veřejného ochránce práv (VOP) Výzkumnou zprávu Poskytování zubní péče lidem s mentálním postižením a poruchami autistického spektra </a:t>
            </a:r>
            <a:endParaRPr lang="cs-CZ" sz="2400" dirty="0" smtClean="0"/>
          </a:p>
          <a:p>
            <a:pPr marL="137160" indent="0">
              <a:buNone/>
            </a:pPr>
            <a:r>
              <a:rPr lang="cs-CZ" sz="2400" dirty="0" smtClean="0"/>
              <a:t>(</a:t>
            </a:r>
            <a:r>
              <a:rPr lang="cs-CZ" sz="2400" dirty="0" err="1"/>
              <a:t>Sp</a:t>
            </a:r>
            <a:r>
              <a:rPr lang="cs-CZ" sz="2400" dirty="0"/>
              <a:t>. zn.: 51/2017/DIS/JV, Č. j.: </a:t>
            </a:r>
            <a:r>
              <a:rPr lang="cs-CZ" sz="2400" dirty="0" smtClean="0"/>
              <a:t>KVOP-51222/2018)</a:t>
            </a:r>
            <a:endParaRPr lang="cs-CZ" sz="2400" dirty="0"/>
          </a:p>
          <a:p>
            <a:endParaRPr lang="cs-CZ" sz="2400" dirty="0"/>
          </a:p>
        </p:txBody>
      </p:sp>
      <p:pic>
        <p:nvPicPr>
          <p:cNvPr id="283" name="Google Shape;283;p2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49982" y="5024443"/>
            <a:ext cx="1880253" cy="1269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440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2"/>
          <p:cNvSpPr txBox="1">
            <a:spLocks noGrp="1"/>
          </p:cNvSpPr>
          <p:nvPr>
            <p:ph type="title"/>
          </p:nvPr>
        </p:nvSpPr>
        <p:spPr>
          <a:xfrm>
            <a:off x="1341120" y="467360"/>
            <a:ext cx="9509760" cy="838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>
              <a:buSzPts val="4400"/>
            </a:pPr>
            <a:r>
              <a:rPr lang="cs-CZ" sz="4400" dirty="0" smtClean="0"/>
              <a:t>Inovativní projekt</a:t>
            </a:r>
            <a:endParaRPr sz="4400" dirty="0"/>
          </a:p>
        </p:txBody>
      </p:sp>
      <p:sp>
        <p:nvSpPr>
          <p:cNvPr id="282" name="Google Shape;282;p22"/>
          <p:cNvSpPr txBox="1">
            <a:spLocks noGrp="1"/>
          </p:cNvSpPr>
          <p:nvPr>
            <p:ph type="body" idx="1"/>
          </p:nvPr>
        </p:nvSpPr>
        <p:spPr>
          <a:xfrm>
            <a:off x="1233714" y="1586205"/>
            <a:ext cx="8716268" cy="3537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28600">
              <a:spcBef>
                <a:spcPts val="0"/>
              </a:spcBef>
              <a:buSzPts val="2560"/>
            </a:pPr>
            <a:r>
              <a:rPr lang="cs-CZ" sz="3200" dirty="0"/>
              <a:t> </a:t>
            </a:r>
            <a:r>
              <a:rPr lang="cs-CZ" sz="2400" dirty="0" smtClean="0"/>
              <a:t>Zlepšení </a:t>
            </a:r>
            <a:r>
              <a:rPr lang="cs-CZ" sz="2400" dirty="0"/>
              <a:t>přístupu k zubní </a:t>
            </a:r>
            <a:r>
              <a:rPr lang="cs-CZ" sz="2400" dirty="0" smtClean="0"/>
              <a:t>péči:</a:t>
            </a:r>
          </a:p>
          <a:p>
            <a:pPr marL="274320" lvl="0" indent="-228600">
              <a:spcBef>
                <a:spcPts val="0"/>
              </a:spcBef>
              <a:buSzPts val="2560"/>
            </a:pPr>
            <a:endParaRPr lang="cs-CZ" sz="2400" dirty="0" smtClean="0"/>
          </a:p>
          <a:p>
            <a:pPr marL="274320" lvl="0" indent="-228600">
              <a:spcBef>
                <a:spcPts val="0"/>
              </a:spcBef>
              <a:buSzPts val="2560"/>
            </a:pPr>
            <a:r>
              <a:rPr lang="cs-CZ" sz="2400" dirty="0" smtClean="0"/>
              <a:t>u </a:t>
            </a:r>
            <a:r>
              <a:rPr lang="cs-CZ" sz="2400" dirty="0"/>
              <a:t>osob s poruchou autistického spektra </a:t>
            </a:r>
            <a:endParaRPr lang="cs-CZ" sz="2400" dirty="0"/>
          </a:p>
          <a:p>
            <a:pPr marL="274320" lvl="0" indent="-228600">
              <a:spcBef>
                <a:spcPts val="0"/>
              </a:spcBef>
              <a:buSzPts val="2560"/>
            </a:pPr>
            <a:r>
              <a:rPr lang="cs-CZ" sz="2400" dirty="0" smtClean="0"/>
              <a:t>u </a:t>
            </a:r>
            <a:r>
              <a:rPr lang="cs-CZ" sz="2400" dirty="0"/>
              <a:t>osob s chováním náročným na </a:t>
            </a:r>
            <a:r>
              <a:rPr lang="cs-CZ" sz="2400" dirty="0" smtClean="0"/>
              <a:t>péči</a:t>
            </a:r>
          </a:p>
          <a:p>
            <a:pPr marL="274320" lvl="0" indent="-228600">
              <a:spcBef>
                <a:spcPts val="0"/>
              </a:spcBef>
              <a:buSzPts val="2560"/>
            </a:pPr>
            <a:r>
              <a:rPr lang="cs-CZ" sz="2400" dirty="0" smtClean="0"/>
              <a:t>u </a:t>
            </a:r>
            <a:r>
              <a:rPr lang="cs-CZ" sz="2400" dirty="0"/>
              <a:t>osob s omezenou spoluprací z důvodu zdravotního </a:t>
            </a:r>
            <a:r>
              <a:rPr lang="cs-CZ" sz="2400" dirty="0" smtClean="0"/>
              <a:t>hendikepu</a:t>
            </a:r>
          </a:p>
          <a:p>
            <a:pPr marL="274320" lvl="0" indent="-228600">
              <a:spcBef>
                <a:spcPts val="0"/>
              </a:spcBef>
              <a:buSzPts val="2560"/>
            </a:pPr>
            <a:endParaRPr lang="cs-CZ" sz="2400" dirty="0" smtClean="0"/>
          </a:p>
          <a:p>
            <a:pPr marL="274320" lvl="0" indent="-228600">
              <a:spcBef>
                <a:spcPts val="0"/>
              </a:spcBef>
              <a:buSzPts val="2560"/>
            </a:pPr>
            <a:r>
              <a:rPr lang="cs-CZ" sz="2400" dirty="0" err="1"/>
              <a:t>Advokační</a:t>
            </a:r>
            <a:r>
              <a:rPr lang="cs-CZ" sz="2400" dirty="0"/>
              <a:t> akademie NF Abakus 2021 - 2022</a:t>
            </a:r>
            <a:endParaRPr lang="cs-CZ" sz="2400" dirty="0" smtClean="0"/>
          </a:p>
        </p:txBody>
      </p:sp>
      <p:pic>
        <p:nvPicPr>
          <p:cNvPr id="283" name="Google Shape;283;p2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49982" y="5024443"/>
            <a:ext cx="1880253" cy="1269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22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6834" y="5454102"/>
            <a:ext cx="1842916" cy="993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22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1120" y="5561972"/>
            <a:ext cx="1808018" cy="788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22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49274" y="5123402"/>
            <a:ext cx="1401184" cy="13244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2"/>
          <p:cNvSpPr txBox="1">
            <a:spLocks noGrp="1"/>
          </p:cNvSpPr>
          <p:nvPr>
            <p:ph type="title"/>
          </p:nvPr>
        </p:nvSpPr>
        <p:spPr>
          <a:xfrm>
            <a:off x="1341120" y="467360"/>
            <a:ext cx="9509760" cy="838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>
              <a:buSzPts val="4400"/>
            </a:pPr>
            <a:r>
              <a:rPr lang="cs-CZ" sz="4400" dirty="0"/>
              <a:t>Cvičná zubní </a:t>
            </a:r>
            <a:r>
              <a:rPr lang="cs-CZ" sz="4400" dirty="0" smtClean="0"/>
              <a:t>ordinace</a:t>
            </a:r>
            <a:endParaRPr sz="4400" dirty="0"/>
          </a:p>
        </p:txBody>
      </p:sp>
      <p:sp>
        <p:nvSpPr>
          <p:cNvPr id="282" name="Google Shape;282;p22"/>
          <p:cNvSpPr txBox="1">
            <a:spLocks noGrp="1"/>
          </p:cNvSpPr>
          <p:nvPr>
            <p:ph type="body" idx="1"/>
          </p:nvPr>
        </p:nvSpPr>
        <p:spPr>
          <a:xfrm>
            <a:off x="1341120" y="1586205"/>
            <a:ext cx="9509760" cy="3537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60"/>
              <a:buChar char="•"/>
            </a:pPr>
            <a:r>
              <a:rPr lang="cs-CZ" sz="3200" dirty="0"/>
              <a:t> </a:t>
            </a:r>
            <a:r>
              <a:rPr lang="cs-CZ" sz="2800" dirty="0" smtClean="0"/>
              <a:t>Zájem </a:t>
            </a:r>
            <a:r>
              <a:rPr lang="cs-CZ" sz="2800" dirty="0"/>
              <a:t>KÚ </a:t>
            </a:r>
            <a:r>
              <a:rPr lang="cs-CZ" sz="2800" dirty="0" smtClean="0"/>
              <a:t>Olomouckého </a:t>
            </a:r>
            <a:r>
              <a:rPr lang="cs-CZ" sz="2800" dirty="0"/>
              <a:t>kraje o problematiku PAS</a:t>
            </a:r>
            <a:endParaRPr sz="2800" dirty="0"/>
          </a:p>
          <a:p>
            <a:pPr marL="27432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560"/>
              <a:buChar char="•"/>
            </a:pPr>
            <a:r>
              <a:rPr lang="cs-CZ" sz="2800" dirty="0" smtClean="0"/>
              <a:t> Podpora </a:t>
            </a:r>
            <a:r>
              <a:rPr lang="cs-CZ" sz="2800" dirty="0"/>
              <a:t>NF Abakus </a:t>
            </a:r>
            <a:r>
              <a:rPr lang="cs-CZ" sz="2800" dirty="0" smtClean="0"/>
              <a:t>/projekt </a:t>
            </a:r>
            <a:r>
              <a:rPr lang="cs-CZ" sz="2800" dirty="0" err="1" smtClean="0"/>
              <a:t>Advokační</a:t>
            </a:r>
            <a:r>
              <a:rPr lang="cs-CZ" sz="2800" dirty="0" smtClean="0"/>
              <a:t> činnost</a:t>
            </a:r>
            <a:endParaRPr sz="2800" dirty="0"/>
          </a:p>
          <a:p>
            <a:pPr marL="27432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560"/>
              <a:buChar char="•"/>
            </a:pPr>
            <a:r>
              <a:rPr lang="cs-CZ" sz="2800" dirty="0"/>
              <a:t> </a:t>
            </a:r>
            <a:r>
              <a:rPr lang="cs-CZ" sz="2800" dirty="0" smtClean="0"/>
              <a:t>Jednání s FN Olomouc</a:t>
            </a:r>
          </a:p>
          <a:p>
            <a:pPr marL="27432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560"/>
              <a:buChar char="•"/>
            </a:pPr>
            <a:r>
              <a:rPr lang="cs-CZ" sz="2800" dirty="0" smtClean="0"/>
              <a:t> Otevření cvičné ordinace za účasti ministra </a:t>
            </a:r>
            <a:r>
              <a:rPr lang="cs-CZ" sz="2800" dirty="0" smtClean="0"/>
              <a:t>MPSV</a:t>
            </a:r>
          </a:p>
          <a:p>
            <a:pPr marL="4572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560"/>
              <a:buNone/>
            </a:pPr>
            <a:endParaRPr lang="cs-CZ" sz="2800" dirty="0" smtClean="0"/>
          </a:p>
        </p:txBody>
      </p:sp>
      <p:pic>
        <p:nvPicPr>
          <p:cNvPr id="283" name="Google Shape;283;p2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49982" y="5024443"/>
            <a:ext cx="1880253" cy="1269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22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6834" y="5454102"/>
            <a:ext cx="1842916" cy="993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22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1120" y="5561972"/>
            <a:ext cx="1808018" cy="788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22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49274" y="5123402"/>
            <a:ext cx="1401184" cy="13244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193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8"/>
          <p:cNvSpPr txBox="1">
            <a:spLocks noGrp="1"/>
          </p:cNvSpPr>
          <p:nvPr>
            <p:ph type="title"/>
          </p:nvPr>
        </p:nvSpPr>
        <p:spPr>
          <a:xfrm>
            <a:off x="858416" y="467360"/>
            <a:ext cx="10775633" cy="936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</a:pPr>
            <a:r>
              <a:rPr lang="cs-CZ" sz="4800" dirty="0"/>
              <a:t>Cvičná zubní </a:t>
            </a:r>
            <a:r>
              <a:rPr lang="cs-CZ" sz="4800" dirty="0" smtClean="0"/>
              <a:t>ordinace - </a:t>
            </a:r>
            <a:r>
              <a:rPr lang="cs-CZ" sz="3200" dirty="0" smtClean="0"/>
              <a:t>otevřena v říjnu 2022</a:t>
            </a:r>
            <a:endParaRPr sz="3200" dirty="0"/>
          </a:p>
        </p:txBody>
      </p:sp>
      <p:pic>
        <p:nvPicPr>
          <p:cNvPr id="259" name="Google Shape;259;p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69327" y="5071742"/>
            <a:ext cx="1880253" cy="1269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4509" y="1642188"/>
            <a:ext cx="4380888" cy="2915601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803" y="1903445"/>
            <a:ext cx="5544653" cy="36901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8"/>
          <p:cNvSpPr txBox="1">
            <a:spLocks noGrp="1"/>
          </p:cNvSpPr>
          <p:nvPr>
            <p:ph type="title"/>
          </p:nvPr>
        </p:nvSpPr>
        <p:spPr>
          <a:xfrm>
            <a:off x="847470" y="467359"/>
            <a:ext cx="10741150" cy="969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</a:pPr>
            <a:r>
              <a:rPr lang="cs-CZ" sz="4800" dirty="0"/>
              <a:t>Cvičná zubní </a:t>
            </a:r>
            <a:r>
              <a:rPr lang="cs-CZ" sz="4800" dirty="0" smtClean="0"/>
              <a:t>ordinace - </a:t>
            </a:r>
            <a:r>
              <a:rPr lang="cs-CZ" sz="3200" dirty="0" smtClean="0"/>
              <a:t>otevřena v říjnu 2022</a:t>
            </a:r>
            <a:endParaRPr sz="3200" dirty="0"/>
          </a:p>
        </p:txBody>
      </p:sp>
      <p:pic>
        <p:nvPicPr>
          <p:cNvPr id="259" name="Google Shape;259;p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69327" y="5071742"/>
            <a:ext cx="1880253" cy="1269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3787" y="1652770"/>
            <a:ext cx="4812899" cy="320311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815" y="2079596"/>
            <a:ext cx="5821679" cy="387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97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8"/>
          <p:cNvSpPr txBox="1">
            <a:spLocks noGrp="1"/>
          </p:cNvSpPr>
          <p:nvPr>
            <p:ph type="title"/>
          </p:nvPr>
        </p:nvSpPr>
        <p:spPr>
          <a:xfrm>
            <a:off x="8278195" y="467359"/>
            <a:ext cx="3355853" cy="2350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</a:pPr>
            <a:r>
              <a:rPr lang="cs-CZ" sz="4800" dirty="0"/>
              <a:t>Cvičná zubní </a:t>
            </a:r>
            <a:r>
              <a:rPr lang="cs-CZ" sz="4800" dirty="0" smtClean="0"/>
              <a:t>ordinace </a:t>
            </a:r>
            <a:r>
              <a:rPr lang="cs-CZ" sz="3200" dirty="0"/>
              <a:t/>
            </a:r>
            <a:br>
              <a:rPr lang="cs-CZ" sz="3200" dirty="0"/>
            </a:b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původní stav</a:t>
            </a:r>
            <a:endParaRPr sz="3200" dirty="0"/>
          </a:p>
        </p:txBody>
      </p:sp>
      <p:pic>
        <p:nvPicPr>
          <p:cNvPr id="259" name="Google Shape;259;p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69327" y="5071742"/>
            <a:ext cx="1880253" cy="1269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320073" y="1964808"/>
            <a:ext cx="4702629" cy="352697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35032" y="1379270"/>
            <a:ext cx="5371814" cy="402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40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8"/>
          <p:cNvSpPr txBox="1">
            <a:spLocks noGrp="1"/>
          </p:cNvSpPr>
          <p:nvPr>
            <p:ph type="title"/>
          </p:nvPr>
        </p:nvSpPr>
        <p:spPr>
          <a:xfrm>
            <a:off x="402095" y="335903"/>
            <a:ext cx="9059146" cy="914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</a:pPr>
            <a:r>
              <a:rPr lang="cs-CZ" sz="4800" dirty="0"/>
              <a:t>Cvičná zubní </a:t>
            </a:r>
            <a:r>
              <a:rPr lang="cs-CZ" sz="4800" dirty="0" smtClean="0"/>
              <a:t>ordinace - </a:t>
            </a:r>
            <a:r>
              <a:rPr lang="cs-CZ" sz="3200" dirty="0" smtClean="0"/>
              <a:t>nový stav</a:t>
            </a:r>
            <a:endParaRPr sz="3200" dirty="0"/>
          </a:p>
        </p:txBody>
      </p:sp>
      <p:pic>
        <p:nvPicPr>
          <p:cNvPr id="259" name="Google Shape;259;p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69327" y="5071742"/>
            <a:ext cx="1880253" cy="1269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094" y="1539820"/>
            <a:ext cx="6198193" cy="4646376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4494" y="1250302"/>
            <a:ext cx="5097742" cy="382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11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iv s šedozelenými pruhy 16 x 9">
  <a:themeElements>
    <a:clrScheme name="Banded_Design_Teal">
      <a:dk1>
        <a:srgbClr val="363D3D"/>
      </a:dk1>
      <a:lt1>
        <a:srgbClr val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Banded_Design_Teal">
      <a:dk1>
        <a:srgbClr val="363D3D"/>
      </a:dk1>
      <a:lt1>
        <a:srgbClr val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134</Words>
  <Application>Microsoft Office PowerPoint</Application>
  <PresentationFormat>Širokoúhlá obrazovka</PresentationFormat>
  <Paragraphs>42</Paragraphs>
  <Slides>14</Slides>
  <Notes>14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7" baseType="lpstr">
      <vt:lpstr>Calibri</vt:lpstr>
      <vt:lpstr>Arial</vt:lpstr>
      <vt:lpstr>Motiv s šedozelenými pruhy 16 x 9</vt:lpstr>
      <vt:lpstr>Jdeme Autistům Naproti z.s.</vt:lpstr>
      <vt:lpstr>Jdeme Autistům Naproti z.s.</vt:lpstr>
      <vt:lpstr>Spolupráce</vt:lpstr>
      <vt:lpstr>Inovativní projekt</vt:lpstr>
      <vt:lpstr>Cvičná zubní ordinace</vt:lpstr>
      <vt:lpstr>Cvičná zubní ordinace - otevřena v říjnu 2022</vt:lpstr>
      <vt:lpstr>Cvičná zubní ordinace - otevřena v říjnu 2022</vt:lpstr>
      <vt:lpstr>Cvičná zubní ordinace   původní stav</vt:lpstr>
      <vt:lpstr>Cvičná zubní ordinace - nový stav</vt:lpstr>
      <vt:lpstr>Cvičná zubní ordinace - nácviky s dětmi</vt:lpstr>
      <vt:lpstr>Cvičná zubní ordinace  nácviky s dětmi</vt:lpstr>
      <vt:lpstr>Cvičná zubní ordinace   kurz pro tým  </vt:lpstr>
      <vt:lpstr>Prezentace aplikace PowerPoint</vt:lpstr>
      <vt:lpstr>www.jan-olomouc.cz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Jdeme Autistům Naproti z.s.</dc:title>
  <dc:creator>Bea</dc:creator>
  <cp:lastModifiedBy>Uživatel systému Windows</cp:lastModifiedBy>
  <cp:revision>32</cp:revision>
  <dcterms:created xsi:type="dcterms:W3CDTF">2018-04-18T10:14:16Z</dcterms:created>
  <dcterms:modified xsi:type="dcterms:W3CDTF">2023-06-21T14:53:26Z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